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theme/themeOverride12.xml" ContentType="application/vnd.openxmlformats-officedocument.themeOverride+xml"/>
  <Override PartName="/ppt/slides/slide36.xml" ContentType="application/vnd.openxmlformats-officedocument.presentationml.slide+xml"/>
  <Override PartName="/ppt/charts/style22.xml" ContentType="application/vnd.ms-office.chartstyle+xml"/>
  <Override PartName="/ppt/charts/colors6.xml" ContentType="application/vnd.ms-office.chartcolorstyl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style11.xml" ContentType="application/vnd.ms-office.chartstyle+xml"/>
  <Override PartName="/ppt/charts/colors16.xml" ContentType="application/vnd.ms-office.chartcolorstyl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charts/chart24.xml" ContentType="application/vnd.openxmlformats-officedocument.drawingml.chart+xml"/>
  <Override PartName="/ppt/charts/colors23.xml" ContentType="application/vnd.ms-office.chartcolorstyle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hart31.xml" ContentType="application/vnd.openxmlformats-officedocument.drawingml.chart+xml"/>
  <Override PartName="/ppt/charts/colors30.xml" ContentType="application/vnd.ms-office.chartcolorstyle+xml"/>
  <Override PartName="/ppt/charts/colors12.xml" ContentType="application/vnd.ms-office.chartcolorstyle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theme/themeOverride17.xml" ContentType="application/vnd.openxmlformats-officedocument.themeOverride+xml"/>
  <Override PartName="/ppt/charts/style9.xml" ContentType="application/vnd.ms-office.chartstyle+xml"/>
  <Default Extension="xlsx" ContentType="application/vnd.openxmlformats-officedocument.spreadsheetml.sheet"/>
  <Override PartName="/ppt/charts/chart3.xml" ContentType="application/vnd.openxmlformats-officedocument.drawingml.chart+xml"/>
  <Override PartName="/ppt/theme/themeOverride24.xml" ContentType="application/vnd.openxmlformats-officedocument.themeOverride+xml"/>
  <Override PartName="/ppt/charts/style5.xml" ContentType="application/vnd.ms-office.chartstyle+xml"/>
  <Override PartName="/ppt/charts/style27.xml" ContentType="application/vnd.ms-office.chartstyl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Override13.xml" ContentType="application/vnd.openxmlformats-officedocument.themeOverride+xml"/>
  <Override PartName="/ppt/charts/style16.xml" ContentType="application/vnd.ms-office.chart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theme/themeOverride20.xml" ContentType="application/vnd.openxmlformats-officedocument.themeOverride+xml"/>
  <Override PartName="/ppt/charts/chart29.xml" ContentType="application/vnd.openxmlformats-officedocument.drawingml.chart+xml"/>
  <Override PartName="/ppt/charts/style1.xml" ContentType="application/vnd.ms-office.chartstyle+xml"/>
  <Override PartName="/ppt/charts/style23.xml" ContentType="application/vnd.ms-office.chartstyl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charts/chart18.xml" ContentType="application/vnd.openxmlformats-officedocument.drawingml.chart+xml"/>
  <Override PartName="/ppt/charts/style30.xml" ContentType="application/vnd.ms-office.chartstyle+xml"/>
  <Override PartName="/ppt/charts/colors28.xml" ContentType="application/vnd.ms-office.chartcolorstyle+xml"/>
  <Override PartName="/ppt/charts/colors17.xml" ContentType="application/vnd.ms-office.chartcolorstyle+xml"/>
  <Override PartName="/ppt/charts/colors7.xml" ContentType="application/vnd.ms-office.chartcolorstyle+xml"/>
  <Override PartName="/ppt/charts/style12.xml" ContentType="application/vnd.ms-office.chart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charts/chart25.xml" ContentType="application/vnd.openxmlformats-officedocument.drawingml.char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theme/themeOverride2.xml" ContentType="application/vnd.openxmlformats-officedocument.themeOverride+xml"/>
  <Override PartName="/ppt/charts/chart14.xml" ContentType="application/vnd.openxmlformats-officedocument.drawingml.chart+xml"/>
  <Override PartName="/ppt/charts/chart32.xml" ContentType="application/vnd.openxmlformats-officedocument.drawingml.chart+xml"/>
  <Override PartName="/docProps/app.xml" ContentType="application/vnd.openxmlformats-officedocument.extended-properties+xml"/>
  <Override PartName="/ppt/charts/colors24.xml" ContentType="application/vnd.ms-office.chartcolorstyle+xml"/>
  <Override PartName="/ppt/charts/colors13.xml" ContentType="application/vnd.ms-office.chartcolorstyle+xml"/>
  <Override PartName="/ppt/charts/colors3.xml" ContentType="application/vnd.ms-office.chartcolorstyle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charts/chart21.xml" ContentType="application/vnd.openxmlformats-officedocument.drawingml.chart+xml"/>
  <Override PartName="/ppt/charts/colors31.xml" ContentType="application/vnd.ms-office.chartcolorstyle+xml"/>
  <Override PartName="/ppt/slideLayouts/slideLayout10.xml" ContentType="application/vnd.openxmlformats-officedocument.presentationml.slideLayout+xml"/>
  <Override PartName="/ppt/charts/chart10.xml" ContentType="application/vnd.openxmlformats-officedocument.drawingml.chart+xml"/>
  <Override PartName="/ppt/theme/themeOverride18.xml" ContentType="application/vnd.openxmlformats-officedocument.themeOverride+xml"/>
  <Override PartName="/ppt/charts/colors20.xml" ContentType="application/vnd.ms-office.chartcolorstyle+xml"/>
  <Override PartName="/ppt/charts/chart4.xml" ContentType="application/vnd.openxmlformats-officedocument.drawingml.chart+xml"/>
  <Override PartName="/ppt/theme/themeOverride25.xml" ContentType="application/vnd.openxmlformats-officedocument.themeOverride+xml"/>
  <Override PartName="/ppt/charts/style28.xml" ContentType="application/vnd.ms-office.chartstyle+xml"/>
  <Override PartName="/ppt/charts/style6.xml" ContentType="application/vnd.ms-office.chartstyle+xml"/>
  <Override PartName="/ppt/slides/slide49.xml" ContentType="application/vnd.openxmlformats-officedocument.presentationml.slide+xml"/>
  <Override PartName="/ppt/theme/themeOverride14.xml" ContentType="application/vnd.openxmlformats-officedocument.themeOverride+xml"/>
  <Override PartName="/docProps/core.xml" ContentType="application/vnd.openxmlformats-package.core-properties+xml"/>
  <Override PartName="/ppt/charts/style17.xml" ContentType="application/vnd.ms-office.chartstyle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  <Override PartName="/ppt/theme/themeOverride21.xml" ContentType="application/vnd.openxmlformats-officedocument.themeOverride+xml"/>
  <Override PartName="/ppt/charts/colors8.xml" ContentType="application/vnd.ms-office.chartcolorstyle+xml"/>
  <Override PartName="/ppt/charts/style24.xml" ContentType="application/vnd.ms-office.chartstyle+xml"/>
  <Override PartName="/ppt/charts/colors29.xml" ContentType="application/vnd.ms-office.chartcolorstyle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Override10.xml" ContentType="application/vnd.openxmlformats-officedocument.themeOverride+xml"/>
  <Override PartName="/ppt/charts/chart19.xml" ContentType="application/vnd.openxmlformats-officedocument.drawingml.chart+xml"/>
  <Override PartName="/ppt/charts/style13.xml" ContentType="application/vnd.ms-office.chartstyle+xml"/>
  <Override PartName="/ppt/charts/style31.xml" ContentType="application/vnd.ms-office.chartstyle+xml"/>
  <Override PartName="/ppt/charts/colors18.xml" ContentType="application/vnd.ms-office.chartcolor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theme/themeOverride3.xml" ContentType="application/vnd.openxmlformats-officedocument.themeOverride+xml"/>
  <Override PartName="/ppt/charts/chart26.xml" ContentType="application/vnd.openxmlformats-officedocument.drawingml.chart+xml"/>
  <Override PartName="/ppt/charts/colors4.xml" ContentType="application/vnd.ms-office.chartcolorstyle+xml"/>
  <Override PartName="/ppt/charts/style20.xml" ContentType="application/vnd.ms-office.chartstyle+xml"/>
  <Override PartName="/ppt/charts/colors25.xml" ContentType="application/vnd.ms-office.chartcolorstyl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charts/chart15.xml" ContentType="application/vnd.openxmlformats-officedocument.drawingml.chart+xml"/>
  <Override PartName="/ppt/charts/colors14.xml" ContentType="application/vnd.ms-office.chartcolorstyle+xml"/>
  <Override PartName="/ppt/charts/colors32.xml" ContentType="application/vnd.ms-office.chartcolorstyl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theme/themeOverride19.xml" ContentType="application/vnd.openxmlformats-officedocument.themeOverride+xml"/>
  <Override PartName="/ppt/charts/colors21.xml" ContentType="application/vnd.ms-office.chartcolorstyle+xml"/>
  <Override PartName="/ppt/charts/style7.xml" ContentType="application/vnd.ms-office.chartstyle+xml"/>
  <Override PartName="/ppt/charts/style29.xml" ContentType="application/vnd.ms-office.chartstyle+xml"/>
  <Override PartName="/ppt/charts/colors10.xml" ContentType="application/vnd.ms-office.chartcolorstyle+xml"/>
  <Override PartName="/ppt/charts/chart5.xml" ContentType="application/vnd.openxmlformats-officedocument.drawingml.chart+xml"/>
  <Override PartName="/ppt/theme/themeOverride15.xml" ContentType="application/vnd.openxmlformats-officedocument.themeOverride+xml"/>
  <Override PartName="/ppt/theme/themeOverride26.xml" ContentType="application/vnd.openxmlformats-officedocument.themeOverride+xml"/>
  <Override PartName="/ppt/charts/style18.xml" ContentType="application/vnd.ms-office.chartstyl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theme/themeOverride22.xml" ContentType="application/vnd.openxmlformats-officedocument.themeOverride+xml"/>
  <Override PartName="/ppt/charts/style3.xml" ContentType="application/vnd.ms-office.chartstyle+xml"/>
  <Override PartName="/ppt/charts/style25.xml" ContentType="application/vnd.ms-office.chartstyl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notesSlides/notesSlide1.xml" ContentType="application/vnd.openxmlformats-officedocument.presentationml.notesSlide+xml"/>
  <Override PartName="/ppt/theme/themeOverride8.xml" ContentType="application/vnd.openxmlformats-officedocument.themeOverride+xml"/>
  <Override PartName="/ppt/theme/themeOverride11.xml" ContentType="application/vnd.openxmlformats-officedocument.themeOverride+xml"/>
  <Override PartName="/ppt/charts/colors9.xml" ContentType="application/vnd.ms-office.chartcolorstyle+xml"/>
  <Override PartName="/ppt/charts/style14.xml" ContentType="application/vnd.ms-office.chartstyle+xml"/>
  <Override PartName="/ppt/charts/style32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Layouts/slideLayout5.xml" ContentType="application/vnd.openxmlformats-officedocument.presentationml.slideLayout+xml"/>
  <Override PartName="/ppt/charts/chart27.xml" ContentType="application/vnd.openxmlformats-officedocument.drawingml.chart+xml"/>
  <Override PartName="/ppt/charts/style21.xml" ContentType="application/vnd.ms-office.chartstyle+xml"/>
  <Override PartName="/ppt/charts/colors19.xml" ContentType="application/vnd.ms-office.chartcolorstyl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theme/themeOverride4.xml" ContentType="application/vnd.openxmlformats-officedocument.themeOverride+xml"/>
  <Override PartName="/ppt/charts/chart16.xml" ContentType="application/vnd.openxmlformats-officedocument.drawingml.chart+xml"/>
  <Default Extension="jpeg" ContentType="image/jpeg"/>
  <Override PartName="/ppt/charts/colors5.xml" ContentType="application/vnd.ms-office.chartcolorstyle+xml"/>
  <Override PartName="/ppt/charts/style10.xml" ContentType="application/vnd.ms-office.chartstyle+xml"/>
  <Override PartName="/ppt/charts/colors26.xml" ContentType="application/vnd.ms-office.chartcolorstyle+xml"/>
  <Override PartName="/ppt/charts/colors15.xml" ContentType="application/vnd.ms-office.chartcolorstyl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23.xml" ContentType="application/vnd.openxmlformats-officedocument.drawingml.chart+xml"/>
  <Override PartName="/ppt/slides/slide20.xml" ContentType="application/vnd.openxmlformats-officedocument.presentationml.slide+xml"/>
  <Override PartName="/ppt/charts/chart12.xml" ContentType="application/vnd.openxmlformats-officedocument.drawingml.chart+xml"/>
  <Override PartName="/ppt/charts/chart30.xml" ContentType="application/vnd.openxmlformats-officedocument.drawingml.chart+xml"/>
  <Override PartName="/ppt/charts/colors22.xml" ContentType="application/vnd.ms-office.chartcolorstyle+xml"/>
  <Override PartName="/ppt/charts/colors11.xml" ContentType="application/vnd.ms-office.chartcolorstyle+xml"/>
  <Override PartName="/ppt/charts/colors1.xml" ContentType="application/vnd.ms-office.chartcolorstyle+xml"/>
  <Override PartName="/ppt/charts/chart6.xml" ContentType="application/vnd.openxmlformats-officedocument.drawingml.chart+xml"/>
  <Override PartName="/ppt/charts/style8.xml" ContentType="application/vnd.ms-office.chartstyle+xml"/>
  <Override PartName="/ppt/theme/themeOverride16.xml" ContentType="application/vnd.openxmlformats-officedocument.themeOverride+xml"/>
  <Override PartName="/ppt/charts/style19.xml" ContentType="application/vnd.ms-office.chartstyle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theme/themeOverride9.xml" ContentType="application/vnd.openxmlformats-officedocument.themeOverride+xml"/>
  <Override PartName="/ppt/theme/themeOverride23.xml" ContentType="application/vnd.openxmlformats-officedocument.themeOverride+xml"/>
  <Override PartName="/ppt/charts/style4.xml" ContentType="application/vnd.ms-office.chartstyle+xml"/>
  <Override PartName="/ppt/charts/style26.xml" ContentType="application/vnd.ms-office.chartstyle+xml"/>
  <Override PartName="/ppt/slides/slide29.xml" ContentType="application/vnd.openxmlformats-officedocument.presentationml.slide+xml"/>
  <Override PartName="/ppt/charts/style15.xml" ContentType="application/vnd.ms-office.chartstyl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charts/chart28.xml" ContentType="application/vnd.openxmlformats-officedocument.drawingml.chart+xml"/>
  <Override PartName="/ppt/charts/colors27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94" r:id="rId10"/>
    <p:sldId id="264" r:id="rId11"/>
    <p:sldId id="265" r:id="rId12"/>
    <p:sldId id="295" r:id="rId13"/>
    <p:sldId id="266" r:id="rId14"/>
    <p:sldId id="296" r:id="rId15"/>
    <p:sldId id="267" r:id="rId16"/>
    <p:sldId id="270" r:id="rId17"/>
    <p:sldId id="269" r:id="rId18"/>
    <p:sldId id="297" r:id="rId19"/>
    <p:sldId id="271" r:id="rId20"/>
    <p:sldId id="298" r:id="rId21"/>
    <p:sldId id="273" r:id="rId22"/>
    <p:sldId id="299" r:id="rId23"/>
    <p:sldId id="272" r:id="rId24"/>
    <p:sldId id="274" r:id="rId25"/>
    <p:sldId id="300" r:id="rId26"/>
    <p:sldId id="275" r:id="rId27"/>
    <p:sldId id="301" r:id="rId28"/>
    <p:sldId id="276" r:id="rId29"/>
    <p:sldId id="279" r:id="rId30"/>
    <p:sldId id="277" r:id="rId31"/>
    <p:sldId id="302" r:id="rId32"/>
    <p:sldId id="282" r:id="rId33"/>
    <p:sldId id="280" r:id="rId34"/>
    <p:sldId id="303" r:id="rId35"/>
    <p:sldId id="283" r:id="rId36"/>
    <p:sldId id="284" r:id="rId37"/>
    <p:sldId id="304" r:id="rId38"/>
    <p:sldId id="285" r:id="rId39"/>
    <p:sldId id="305" r:id="rId40"/>
    <p:sldId id="286" r:id="rId41"/>
    <p:sldId id="287" r:id="rId42"/>
    <p:sldId id="306" r:id="rId43"/>
    <p:sldId id="289" r:id="rId44"/>
    <p:sldId id="288" r:id="rId45"/>
    <p:sldId id="307" r:id="rId46"/>
    <p:sldId id="290" r:id="rId47"/>
    <p:sldId id="292" r:id="rId48"/>
    <p:sldId id="291" r:id="rId49"/>
    <p:sldId id="293" r:id="rId50"/>
    <p:sldId id="308" r:id="rId51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-36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___Microsoft_Office_Excel1.xlsx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ColorStyle" Target="colors10.xml"/><Relationship Id="rId2" Type="http://schemas.openxmlformats.org/officeDocument/2006/relationships/oleObject" Target="file:///C:\Users\Theerapat\Google%20Drive\PPK%20work%209.8.62\WFME\Excel\&#3611;&#3619;&#3632;&#3648;&#3617;&#3636;&#3609;&#3627;&#3621;&#3633;&#3585;&#3626;&#3641;&#3605;&#3619;&#3650;&#3604;&#3618;&#3609;&#3633;&#3585;&#3648;&#3619;&#3637;&#3618;&#3609;.xlsx" TargetMode="External"/><Relationship Id="rId1" Type="http://schemas.openxmlformats.org/officeDocument/2006/relationships/themeOverride" Target="../theme/themeOverride5.xml"/><Relationship Id="rId4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Style" Target="style11.xml"/><Relationship Id="rId2" Type="http://schemas.microsoft.com/office/2011/relationships/chartColorStyle" Target="colors11.xml"/><Relationship Id="rId1" Type="http://schemas.openxmlformats.org/officeDocument/2006/relationships/oleObject" Target="file:///C:\Users\Theerapat\Google%20Drive\PPK%20work%209.8.62\WFME\Excel\&#3611;&#3619;&#3632;&#3648;&#3617;&#3636;&#3609;&#3627;&#3621;&#3633;&#3585;&#3626;&#3641;&#3605;&#3619;&#3650;&#3604;&#3618;&#3609;&#3633;&#3585;&#3648;&#3619;&#3637;&#3618;&#3609;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ColorStyle" Target="colors12.xml"/><Relationship Id="rId2" Type="http://schemas.openxmlformats.org/officeDocument/2006/relationships/oleObject" Target="file:///C:\Users\Theerapat\Google%20Drive\PPK%20work%209.8.62\WFME\Excel\&#3611;&#3619;&#3632;&#3648;&#3617;&#3636;&#3609;&#3627;&#3621;&#3633;&#3585;&#3626;&#3641;&#3605;&#3619;&#3650;&#3604;&#3618;&#3609;&#3633;&#3585;&#3648;&#3619;&#3637;&#3618;&#3609;.xlsx" TargetMode="External"/><Relationship Id="rId1" Type="http://schemas.openxmlformats.org/officeDocument/2006/relationships/themeOverride" Target="../theme/themeOverride6.xml"/><Relationship Id="rId4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microsoft.com/office/2011/relationships/chartColorStyle" Target="colors13.xml"/><Relationship Id="rId2" Type="http://schemas.openxmlformats.org/officeDocument/2006/relationships/oleObject" Target="file:///C:\Users\Theerapat\Google%20Drive\PPK%20work%209.8.62\WFME\Excel\&#3611;&#3619;&#3632;&#3648;&#3617;&#3636;&#3609;&#3627;&#3621;&#3633;&#3585;&#3626;&#3641;&#3605;&#3619;&#3650;&#3604;&#3618;&#3609;&#3633;&#3585;&#3648;&#3619;&#3637;&#3618;&#3609;.xlsx" TargetMode="External"/><Relationship Id="rId1" Type="http://schemas.openxmlformats.org/officeDocument/2006/relationships/themeOverride" Target="../theme/themeOverride7.xml"/><Relationship Id="rId4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microsoft.com/office/2011/relationships/chartColorStyle" Target="colors14.xml"/><Relationship Id="rId2" Type="http://schemas.openxmlformats.org/officeDocument/2006/relationships/oleObject" Target="file:///C:\Users\Theerapat\Google%20Drive\PPK%20work%209.8.62\WFME\Excel\&#3611;&#3619;&#3632;&#3648;&#3617;&#3636;&#3609;&#3627;&#3621;&#3633;&#3585;&#3626;&#3641;&#3605;&#3619;&#3650;&#3604;&#3618;&#3609;&#3633;&#3585;&#3648;&#3619;&#3637;&#3618;&#3609;.xlsx" TargetMode="External"/><Relationship Id="rId1" Type="http://schemas.openxmlformats.org/officeDocument/2006/relationships/themeOverride" Target="../theme/themeOverride8.xml"/><Relationship Id="rId4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microsoft.com/office/2011/relationships/chartColorStyle" Target="colors15.xml"/><Relationship Id="rId2" Type="http://schemas.openxmlformats.org/officeDocument/2006/relationships/oleObject" Target="file:///C:\Users\Theerapat\Google%20Drive\PPK%20work%209.8.62\WFME\Excel\&#3611;&#3619;&#3632;&#3648;&#3617;&#3636;&#3609;&#3627;&#3621;&#3633;&#3585;&#3626;&#3641;&#3605;&#3619;&#3650;&#3604;&#3618;&#3609;&#3633;&#3585;&#3648;&#3619;&#3637;&#3618;&#3609;.xlsx" TargetMode="External"/><Relationship Id="rId1" Type="http://schemas.openxmlformats.org/officeDocument/2006/relationships/themeOverride" Target="../theme/themeOverride9.xml"/><Relationship Id="rId4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microsoft.com/office/2011/relationships/chartColorStyle" Target="colors16.xml"/><Relationship Id="rId2" Type="http://schemas.openxmlformats.org/officeDocument/2006/relationships/oleObject" Target="file:///C:\Users\Theerapat\Google%20Drive\PPK%20work%209.8.62\WFME\Excel\&#3611;&#3619;&#3632;&#3648;&#3617;&#3636;&#3609;&#3627;&#3621;&#3633;&#3585;&#3626;&#3641;&#3605;&#3619;&#3650;&#3604;&#3618;&#3609;&#3633;&#3585;&#3648;&#3619;&#3637;&#3618;&#3609;.xlsx" TargetMode="External"/><Relationship Id="rId1" Type="http://schemas.openxmlformats.org/officeDocument/2006/relationships/themeOverride" Target="../theme/themeOverride10.xml"/><Relationship Id="rId4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microsoft.com/office/2011/relationships/chartColorStyle" Target="colors17.xml"/><Relationship Id="rId2" Type="http://schemas.openxmlformats.org/officeDocument/2006/relationships/oleObject" Target="file:///C:\Users\Theerapat\Google%20Drive\PPK%20work%209.8.62\WFME\Excel\&#3611;&#3619;&#3632;&#3648;&#3617;&#3636;&#3609;&#3627;&#3621;&#3633;&#3585;&#3626;&#3641;&#3605;&#3619;&#3650;&#3604;&#3618;&#3609;&#3633;&#3585;&#3648;&#3619;&#3637;&#3618;&#3609;.xlsx" TargetMode="External"/><Relationship Id="rId1" Type="http://schemas.openxmlformats.org/officeDocument/2006/relationships/themeOverride" Target="../theme/themeOverride11.xml"/><Relationship Id="rId4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microsoft.com/office/2011/relationships/chartColorStyle" Target="colors18.xml"/><Relationship Id="rId2" Type="http://schemas.openxmlformats.org/officeDocument/2006/relationships/oleObject" Target="file:///C:\Users\Theerapat\Google%20Drive\PPK%20work%209.8.62\WFME\Excel\&#3611;&#3619;&#3632;&#3648;&#3617;&#3636;&#3609;&#3627;&#3621;&#3633;&#3585;&#3626;&#3641;&#3605;&#3619;&#3650;&#3604;&#3618;&#3609;&#3633;&#3585;&#3648;&#3619;&#3637;&#3618;&#3609;.xlsx" TargetMode="External"/><Relationship Id="rId1" Type="http://schemas.openxmlformats.org/officeDocument/2006/relationships/themeOverride" Target="../theme/themeOverride12.xml"/><Relationship Id="rId4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microsoft.com/office/2011/relationships/chartColorStyle" Target="colors19.xml"/><Relationship Id="rId2" Type="http://schemas.openxmlformats.org/officeDocument/2006/relationships/oleObject" Target="file:///C:\Users\Theerapat\Google%20Drive\PPK%20work%209.8.62\WFME\Excel\&#3611;&#3619;&#3632;&#3648;&#3617;&#3636;&#3609;&#3627;&#3621;&#3633;&#3585;&#3626;&#3641;&#3605;&#3619;&#3650;&#3604;&#3618;&#3609;&#3633;&#3585;&#3648;&#3619;&#3637;&#3618;&#3609;.xlsx" TargetMode="External"/><Relationship Id="rId1" Type="http://schemas.openxmlformats.org/officeDocument/2006/relationships/themeOverride" Target="../theme/themeOverride13.xml"/><Relationship Id="rId4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___Microsoft_Office_Excel2.xlsx"/></Relationships>
</file>

<file path=ppt/charts/_rels/chart20.xml.rels><?xml version="1.0" encoding="UTF-8" standalone="yes"?>
<Relationships xmlns="http://schemas.openxmlformats.org/package/2006/relationships"><Relationship Id="rId3" Type="http://schemas.microsoft.com/office/2011/relationships/chartColorStyle" Target="colors20.xml"/><Relationship Id="rId2" Type="http://schemas.openxmlformats.org/officeDocument/2006/relationships/oleObject" Target="file:///C:\Users\Theerapat\Google%20Drive\PPK%20work%209.8.62\WFME\Excel\&#3611;&#3619;&#3632;&#3648;&#3617;&#3636;&#3609;&#3627;&#3621;&#3633;&#3585;&#3626;&#3641;&#3605;&#3619;&#3650;&#3604;&#3618;&#3609;&#3633;&#3585;&#3648;&#3619;&#3637;&#3618;&#3609;.xlsx" TargetMode="External"/><Relationship Id="rId1" Type="http://schemas.openxmlformats.org/officeDocument/2006/relationships/themeOverride" Target="../theme/themeOverride14.xml"/><Relationship Id="rId4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microsoft.com/office/2011/relationships/chartColorStyle" Target="colors21.xml"/><Relationship Id="rId2" Type="http://schemas.openxmlformats.org/officeDocument/2006/relationships/oleObject" Target="file:///C:\Users\Theerapat\Google%20Drive\PPK%20work%209.8.62\WFME\Excel\&#3611;&#3619;&#3632;&#3648;&#3617;&#3636;&#3609;&#3627;&#3621;&#3633;&#3585;&#3626;&#3641;&#3605;&#3619;&#3650;&#3604;&#3618;&#3609;&#3633;&#3585;&#3648;&#3619;&#3637;&#3618;&#3609;.xlsx" TargetMode="External"/><Relationship Id="rId1" Type="http://schemas.openxmlformats.org/officeDocument/2006/relationships/themeOverride" Target="../theme/themeOverride15.xml"/><Relationship Id="rId4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microsoft.com/office/2011/relationships/chartColorStyle" Target="colors22.xml"/><Relationship Id="rId2" Type="http://schemas.openxmlformats.org/officeDocument/2006/relationships/oleObject" Target="file:///C:\Users\Theerapat\Google%20Drive\PPK%20work%209.8.62\WFME\Excel\&#3611;&#3619;&#3632;&#3648;&#3617;&#3636;&#3609;&#3627;&#3621;&#3633;&#3585;&#3626;&#3641;&#3605;&#3619;&#3650;&#3604;&#3618;&#3609;&#3633;&#3585;&#3648;&#3619;&#3637;&#3618;&#3609;.xlsx" TargetMode="External"/><Relationship Id="rId1" Type="http://schemas.openxmlformats.org/officeDocument/2006/relationships/themeOverride" Target="../theme/themeOverride16.xml"/><Relationship Id="rId4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microsoft.com/office/2011/relationships/chartColorStyle" Target="colors23.xml"/><Relationship Id="rId2" Type="http://schemas.openxmlformats.org/officeDocument/2006/relationships/oleObject" Target="file:///C:\Users\Theerapat\Google%20Drive\PPK%20work%209.8.62\WFME\Excel\&#3611;&#3619;&#3632;&#3648;&#3617;&#3636;&#3609;&#3627;&#3621;&#3633;&#3585;&#3626;&#3641;&#3605;&#3619;&#3650;&#3604;&#3618;&#3609;&#3633;&#3585;&#3648;&#3619;&#3637;&#3618;&#3609;.xlsx" TargetMode="External"/><Relationship Id="rId1" Type="http://schemas.openxmlformats.org/officeDocument/2006/relationships/themeOverride" Target="../theme/themeOverride17.xml"/><Relationship Id="rId4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microsoft.com/office/2011/relationships/chartColorStyle" Target="colors24.xml"/><Relationship Id="rId2" Type="http://schemas.openxmlformats.org/officeDocument/2006/relationships/oleObject" Target="file:///C:\Users\Theerapat\Google%20Drive\PPK%20work%209.8.62\WFME\Excel\&#3611;&#3619;&#3632;&#3648;&#3617;&#3636;&#3609;&#3627;&#3621;&#3633;&#3585;&#3626;&#3641;&#3605;&#3619;&#3650;&#3604;&#3618;&#3609;&#3633;&#3585;&#3648;&#3619;&#3637;&#3618;&#3609;.xlsx" TargetMode="External"/><Relationship Id="rId1" Type="http://schemas.openxmlformats.org/officeDocument/2006/relationships/themeOverride" Target="../theme/themeOverride18.xml"/><Relationship Id="rId4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microsoft.com/office/2011/relationships/chartColorStyle" Target="colors25.xml"/><Relationship Id="rId2" Type="http://schemas.openxmlformats.org/officeDocument/2006/relationships/oleObject" Target="file:///C:\Users\Theerapat\Google%20Drive\PPK%20work%209.8.62\WFME\Excel\&#3611;&#3619;&#3632;&#3648;&#3617;&#3636;&#3609;&#3627;&#3621;&#3633;&#3585;&#3626;&#3641;&#3605;&#3619;&#3650;&#3604;&#3618;&#3609;&#3633;&#3585;&#3648;&#3619;&#3637;&#3618;&#3609;.xlsx" TargetMode="External"/><Relationship Id="rId1" Type="http://schemas.openxmlformats.org/officeDocument/2006/relationships/themeOverride" Target="../theme/themeOverride19.xml"/><Relationship Id="rId4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microsoft.com/office/2011/relationships/chartColorStyle" Target="colors26.xml"/><Relationship Id="rId2" Type="http://schemas.openxmlformats.org/officeDocument/2006/relationships/oleObject" Target="file:///C:\Users\Theerapat\Google%20Drive\PPK%20work%209.8.62\WFME\Excel\&#3611;&#3619;&#3632;&#3648;&#3617;&#3636;&#3609;&#3627;&#3621;&#3633;&#3585;&#3626;&#3641;&#3605;&#3619;&#3650;&#3604;&#3618;&#3609;&#3633;&#3585;&#3648;&#3619;&#3637;&#3618;&#3609;.xlsx" TargetMode="External"/><Relationship Id="rId1" Type="http://schemas.openxmlformats.org/officeDocument/2006/relationships/themeOverride" Target="../theme/themeOverride20.xml"/><Relationship Id="rId4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microsoft.com/office/2011/relationships/chartColorStyle" Target="colors27.xml"/><Relationship Id="rId2" Type="http://schemas.openxmlformats.org/officeDocument/2006/relationships/oleObject" Target="file:///C:\Users\Theerapat\Google%20Drive\PPK%20work%209.8.62\WFME\Excel\&#3611;&#3619;&#3632;&#3648;&#3617;&#3636;&#3609;&#3627;&#3621;&#3633;&#3585;&#3626;&#3641;&#3605;&#3619;&#3650;&#3604;&#3618;&#3609;&#3633;&#3585;&#3648;&#3619;&#3637;&#3618;&#3609;.xlsx" TargetMode="External"/><Relationship Id="rId1" Type="http://schemas.openxmlformats.org/officeDocument/2006/relationships/themeOverride" Target="../theme/themeOverride21.xml"/><Relationship Id="rId4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microsoft.com/office/2011/relationships/chartColorStyle" Target="colors28.xml"/><Relationship Id="rId2" Type="http://schemas.openxmlformats.org/officeDocument/2006/relationships/oleObject" Target="file:///C:\Users\Theerapat\Google%20Drive\PPK%20work%209.8.62\WFME\Excel\&#3611;&#3619;&#3632;&#3648;&#3617;&#3636;&#3609;&#3627;&#3621;&#3633;&#3585;&#3626;&#3641;&#3605;&#3619;&#3650;&#3604;&#3618;&#3609;&#3633;&#3585;&#3648;&#3619;&#3637;&#3618;&#3609;.xlsx" TargetMode="External"/><Relationship Id="rId1" Type="http://schemas.openxmlformats.org/officeDocument/2006/relationships/themeOverride" Target="../theme/themeOverride22.xml"/><Relationship Id="rId4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microsoft.com/office/2011/relationships/chartColorStyle" Target="colors29.xml"/><Relationship Id="rId2" Type="http://schemas.openxmlformats.org/officeDocument/2006/relationships/oleObject" Target="file:///C:\Users\Theerapat\Google%20Drive\PPK%20work%209.8.62\WFME\Excel\&#3611;&#3619;&#3632;&#3648;&#3617;&#3636;&#3609;&#3627;&#3621;&#3633;&#3585;&#3626;&#3641;&#3605;&#3619;&#3650;&#3604;&#3618;&#3609;&#3633;&#3585;&#3648;&#3619;&#3637;&#3618;&#3609;.xlsx" TargetMode="External"/><Relationship Id="rId1" Type="http://schemas.openxmlformats.org/officeDocument/2006/relationships/themeOverride" Target="../theme/themeOverride23.xml"/><Relationship Id="rId4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openxmlformats.org/officeDocument/2006/relationships/oleObject" Target="file:///C:\Users\Theerapat\Downloads\1.xlsx" TargetMode="External"/><Relationship Id="rId1" Type="http://schemas.openxmlformats.org/officeDocument/2006/relationships/themeOverride" Target="../theme/themeOverride1.xml"/><Relationship Id="rId4" Type="http://schemas.microsoft.com/office/2011/relationships/chartStyle" Target="style3.xml"/></Relationships>
</file>

<file path=ppt/charts/_rels/chart30.xml.rels><?xml version="1.0" encoding="UTF-8" standalone="yes"?>
<Relationships xmlns="http://schemas.openxmlformats.org/package/2006/relationships"><Relationship Id="rId3" Type="http://schemas.microsoft.com/office/2011/relationships/chartColorStyle" Target="colors30.xml"/><Relationship Id="rId2" Type="http://schemas.openxmlformats.org/officeDocument/2006/relationships/oleObject" Target="file:///C:\Users\Theerapat\Google%20Drive\PPK%20work%209.8.62\WFME\Excel\&#3611;&#3619;&#3632;&#3648;&#3617;&#3636;&#3609;&#3627;&#3621;&#3633;&#3585;&#3626;&#3641;&#3605;&#3619;&#3650;&#3604;&#3618;&#3609;&#3633;&#3585;&#3648;&#3619;&#3637;&#3618;&#3609;.xlsx" TargetMode="External"/><Relationship Id="rId1" Type="http://schemas.openxmlformats.org/officeDocument/2006/relationships/themeOverride" Target="../theme/themeOverride24.xml"/><Relationship Id="rId4" Type="http://schemas.microsoft.com/office/2011/relationships/chartStyle" Target="style30.xml"/></Relationships>
</file>

<file path=ppt/charts/_rels/chart31.xml.rels><?xml version="1.0" encoding="UTF-8" standalone="yes"?>
<Relationships xmlns="http://schemas.openxmlformats.org/package/2006/relationships"><Relationship Id="rId3" Type="http://schemas.microsoft.com/office/2011/relationships/chartColorStyle" Target="colors31.xml"/><Relationship Id="rId2" Type="http://schemas.openxmlformats.org/officeDocument/2006/relationships/oleObject" Target="file:///C:\Users\Theerapat\Google%20Drive\PPK%20work%209.8.62\WFME\Excel\&#3611;&#3619;&#3632;&#3648;&#3617;&#3636;&#3609;&#3627;&#3621;&#3633;&#3585;&#3626;&#3641;&#3605;&#3619;&#3650;&#3604;&#3618;&#3609;&#3633;&#3585;&#3648;&#3619;&#3637;&#3618;&#3609;.xlsx" TargetMode="External"/><Relationship Id="rId1" Type="http://schemas.openxmlformats.org/officeDocument/2006/relationships/themeOverride" Target="../theme/themeOverride25.xml"/><Relationship Id="rId4" Type="http://schemas.microsoft.com/office/2011/relationships/chartStyle" Target="style31.xml"/></Relationships>
</file>

<file path=ppt/charts/_rels/chart32.xml.rels><?xml version="1.0" encoding="UTF-8" standalone="yes"?>
<Relationships xmlns="http://schemas.openxmlformats.org/package/2006/relationships"><Relationship Id="rId3" Type="http://schemas.microsoft.com/office/2011/relationships/chartColorStyle" Target="colors32.xml"/><Relationship Id="rId2" Type="http://schemas.openxmlformats.org/officeDocument/2006/relationships/oleObject" Target="file:///C:\Users\Theerapat\Google%20Drive\PPK%20work%209.8.62\WFME\Excel\&#3611;&#3619;&#3632;&#3648;&#3617;&#3636;&#3609;&#3627;&#3621;&#3633;&#3585;&#3626;&#3641;&#3605;&#3619;&#3650;&#3604;&#3618;&#3609;&#3633;&#3585;&#3648;&#3619;&#3637;&#3618;&#3609;.xlsx" TargetMode="External"/><Relationship Id="rId1" Type="http://schemas.openxmlformats.org/officeDocument/2006/relationships/themeOverride" Target="../theme/themeOverride26.xml"/><Relationship Id="rId4" Type="http://schemas.microsoft.com/office/2011/relationships/chartStyle" Target="style32.xm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openxmlformats.org/officeDocument/2006/relationships/oleObject" Target="file:///C:\Users\Theerapat\Google%20Drive\PPK%20work%209.8.62\WFME\Excel\&#3611;&#3619;&#3632;&#3648;&#3617;&#3636;&#3609;&#3627;&#3621;&#3633;&#3585;&#3626;&#3641;&#3605;&#3619;&#3650;&#3604;&#3618;&#3609;&#3633;&#3585;&#3648;&#3619;&#3637;&#3618;&#3609;.xlsx" TargetMode="External"/><Relationship Id="rId1" Type="http://schemas.openxmlformats.org/officeDocument/2006/relationships/themeOverride" Target="../theme/themeOverride2.xml"/><Relationship Id="rId4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C:\Users\Theerapat\Google%20Drive\PPK%20work%209.8.62\WFME\Excel\&#3611;&#3619;&#3632;&#3648;&#3617;&#3636;&#3609;&#3627;&#3621;&#3633;&#3585;&#3626;&#3641;&#3605;&#3619;&#3650;&#3604;&#3618;&#3609;&#3633;&#3585;&#3648;&#3619;&#3637;&#3618;&#3609;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ColorStyle" Target="colors6.xml"/><Relationship Id="rId2" Type="http://schemas.openxmlformats.org/officeDocument/2006/relationships/oleObject" Target="file:///C:\Users\Theerapat\Google%20Drive\PPK%20work%209.8.62\WFME\Excel\&#3611;&#3619;&#3632;&#3648;&#3617;&#3636;&#3609;&#3627;&#3621;&#3633;&#3585;&#3626;&#3641;&#3605;&#3619;&#3650;&#3604;&#3618;&#3609;&#3633;&#3585;&#3648;&#3619;&#3637;&#3618;&#3609;.xlsx" TargetMode="External"/><Relationship Id="rId1" Type="http://schemas.openxmlformats.org/officeDocument/2006/relationships/themeOverride" Target="../theme/themeOverride3.xml"/><Relationship Id="rId4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oleObject" Target="file:///C:\Users\Theerapat\Google%20Drive\PPK%20work%209.8.62\WFME\Excel\&#3611;&#3619;&#3632;&#3648;&#3617;&#3636;&#3609;&#3627;&#3621;&#3633;&#3585;&#3626;&#3641;&#3605;&#3619;&#3650;&#3604;&#3618;&#3609;&#3633;&#3585;&#3648;&#3619;&#3637;&#3618;&#3609;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ColorStyle" Target="colors8.xml"/><Relationship Id="rId2" Type="http://schemas.openxmlformats.org/officeDocument/2006/relationships/oleObject" Target="file:///C:\Users\Theerapat\Google%20Drive\PPK%20work%209.8.62\WFME\Excel\&#3611;&#3619;&#3632;&#3648;&#3617;&#3636;&#3609;&#3627;&#3621;&#3633;&#3585;&#3626;&#3641;&#3605;&#3619;&#3650;&#3604;&#3618;&#3609;&#3633;&#3585;&#3648;&#3619;&#3637;&#3618;&#3609;.xlsx" TargetMode="External"/><Relationship Id="rId1" Type="http://schemas.openxmlformats.org/officeDocument/2006/relationships/themeOverride" Target="../theme/themeOverride4.xml"/><Relationship Id="rId4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oleObject" Target="file:///C:\Users\Theerapat\Google%20Drive\PPK%20work%209.8.62\WFME\Excel\&#3611;&#3619;&#3632;&#3648;&#3617;&#3636;&#3609;&#3627;&#3621;&#3633;&#3585;&#3626;&#3641;&#3605;&#3619;&#3650;&#3604;&#3618;&#3609;&#3633;&#3585;&#3648;&#3619;&#3637;&#3618;&#360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aseline="0" dirty="0">
                <a:latin typeface="+mn-lt"/>
                <a:cs typeface="+mn-cs"/>
              </a:rPr>
              <a:t>n = 43 </a:t>
            </a:r>
            <a:r>
              <a:rPr lang="th-TH" sz="2400" baseline="0" dirty="0">
                <a:latin typeface="+mn-lt"/>
                <a:cs typeface="+mn-cs"/>
              </a:rPr>
              <a:t>ราย</a:t>
            </a:r>
            <a:endParaRPr lang="th-TH" sz="2400" dirty="0">
              <a:latin typeface="+mn-lt"/>
              <a:cs typeface="+mn-cs"/>
            </a:endParaRPr>
          </a:p>
        </c:rich>
      </c:tx>
      <c:layout/>
      <c:spPr>
        <a:noFill/>
        <a:ln>
          <a:noFill/>
        </a:ln>
        <a:effectLst/>
      </c:spPr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จำนวน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180-42A1-97A6-32D3B5E3C006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B180-42A1-97A6-32D3B5E3C006}"/>
              </c:ext>
            </c:extLst>
          </c:dPt>
          <c:dPt>
            <c:idx val="2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180-42A1-97A6-32D3B5E3C006}"/>
              </c:ext>
            </c:extLst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B180-42A1-97A6-32D3B5E3C006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BC150731-F967-458B-9F6D-7DD0AB76DF54}" type="CATEGORYNAME">
                      <a:rPr lang="th-TH" smtClean="0"/>
                      <a:pPr/>
                      <a:t>[CATEGORY NAME]</a:t>
                    </a:fld>
                    <a:endParaRPr lang="th-TH" baseline="0"/>
                  </a:p>
                  <a:p>
                    <a:fld id="{E2C59D04-0820-4ADE-9803-A3F877822F4C}" type="VALUE">
                      <a:rPr lang="th-TH" baseline="0" smtClean="0"/>
                      <a:pPr/>
                      <a:t>[VALUE]</a:t>
                    </a:fld>
                    <a:r>
                      <a:rPr lang="th-TH" baseline="0"/>
                      <a:t>, </a:t>
                    </a:r>
                    <a:fld id="{B84BE69D-4EC6-4EEB-8CE1-0EF4BFC51933}" type="PERCENTAGE">
                      <a:rPr lang="th-TH" baseline="0"/>
                      <a:pPr/>
                      <a:t>[PERCENTAGE]</a:t>
                    </a:fld>
                    <a:endParaRPr lang="th-TH" baseline="0"/>
                  </a:p>
                </c:rich>
              </c:tx>
              <c:dLblPos val="outEnd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180-42A1-97A6-32D3B5E3C006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74967110-636A-4DE5-980F-B4B2CA0255B9}" type="CATEGORYNAME">
                      <a:rPr lang="th-TH" smtClean="0"/>
                      <a:pPr/>
                      <a:t>[CATEGORY NAME]</a:t>
                    </a:fld>
                    <a:endParaRPr lang="th-TH" baseline="0"/>
                  </a:p>
                  <a:p>
                    <a:fld id="{EF4A3B90-2A60-4374-8AD8-BCF77FA2CEE0}" type="VALUE">
                      <a:rPr lang="th-TH" baseline="0" smtClean="0"/>
                      <a:pPr/>
                      <a:t>[VALUE]</a:t>
                    </a:fld>
                    <a:r>
                      <a:rPr lang="th-TH" baseline="0"/>
                      <a:t>, </a:t>
                    </a:r>
                    <a:fld id="{9223B1EC-C354-4F8F-B697-6C3C93142888}" type="PERCENTAGE">
                      <a:rPr lang="th-TH" baseline="0"/>
                      <a:pPr/>
                      <a:t>[PERCENTAGE]</a:t>
                    </a:fld>
                    <a:endParaRPr lang="th-TH" baseline="0"/>
                  </a:p>
                </c:rich>
              </c:tx>
              <c:dLblPos val="outEnd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B180-42A1-97A6-32D3B5E3C006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E4AF316B-EEF8-42E3-962A-724AD5F8939A}" type="CATEGORYNAME">
                      <a:rPr lang="th-TH" smtClean="0"/>
                      <a:pPr/>
                      <a:t>[CATEGORY NAME]</a:t>
                    </a:fld>
                    <a:endParaRPr lang="th-TH" baseline="0"/>
                  </a:p>
                  <a:p>
                    <a:fld id="{A12A1A3D-D867-4A74-9C96-E9FD655D32AF}" type="VALUE">
                      <a:rPr lang="th-TH" baseline="0" smtClean="0"/>
                      <a:pPr/>
                      <a:t>[VALUE]</a:t>
                    </a:fld>
                    <a:r>
                      <a:rPr lang="th-TH" baseline="0"/>
                      <a:t>, </a:t>
                    </a:r>
                    <a:fld id="{4795DD6D-C24F-4731-BB8B-8F989C010F5C}" type="PERCENTAGE">
                      <a:rPr lang="th-TH" baseline="0"/>
                      <a:pPr/>
                      <a:t>[PERCENTAGE]</a:t>
                    </a:fld>
                    <a:endParaRPr lang="th-TH" baseline="0"/>
                  </a:p>
                </c:rich>
              </c:tx>
              <c:dLblPos val="outEnd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180-42A1-97A6-32D3B5E3C006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EE842A59-4D29-4248-8567-1F4F643E1ACB}" type="CATEGORYNAME">
                      <a:rPr lang="th-TH" smtClean="0"/>
                      <a:pPr/>
                      <a:t>[CATEGORY NAME]</a:t>
                    </a:fld>
                    <a:endParaRPr lang="th-TH" baseline="0"/>
                  </a:p>
                  <a:p>
                    <a:fld id="{5DCC7088-2858-4692-A122-8C6546F78F34}" type="VALUE">
                      <a:rPr lang="th-TH" baseline="0" smtClean="0"/>
                      <a:pPr/>
                      <a:t>[VALUE]</a:t>
                    </a:fld>
                    <a:r>
                      <a:rPr lang="th-TH" baseline="0"/>
                      <a:t>, </a:t>
                    </a:r>
                    <a:fld id="{D86DDAF2-F501-43E6-A815-896C203273EB}" type="PERCENTAGE">
                      <a:rPr lang="th-TH" baseline="0"/>
                      <a:pPr/>
                      <a:t>[PERCENTAGE]</a:t>
                    </a:fld>
                    <a:endParaRPr lang="th-TH" baseline="0"/>
                  </a:p>
                </c:rich>
              </c:tx>
              <c:dLblPos val="outEnd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B180-42A1-97A6-32D3B5E3C0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outEnd"/>
            <c:showVal val="1"/>
            <c:showCatName val="1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แพทย์ประจำบ้าน</c:v>
                </c:pt>
                <c:pt idx="1">
                  <c:v>แพทย์ใช้ทุน</c:v>
                </c:pt>
                <c:pt idx="2">
                  <c:v>คณาจารย์</c:v>
                </c:pt>
                <c:pt idx="3">
                  <c:v>ศิษย์เก่า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11</c:v>
                </c:pt>
                <c:pt idx="1">
                  <c:v>7</c:v>
                </c:pt>
                <c:pt idx="2">
                  <c:v>12</c:v>
                </c:pt>
                <c:pt idx="3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180-42A1-97A6-32D3B5E3C006}"/>
            </c:ext>
          </c:extLst>
        </c:ser>
        <c:dLbls/>
        <c:firstSliceAng val="0"/>
      </c:pieChart>
      <c:spPr>
        <a:noFill/>
        <a:ln>
          <a:noFill/>
        </a:ln>
        <a:effectLst/>
      </c:spPr>
    </c:plotArea>
    <c:legend>
      <c:legendPos val="r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th-TH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0627087644578785E-2"/>
          <c:y val="0.141566265060241"/>
          <c:w val="0.94737727440558495"/>
          <c:h val="0.72611588084621936"/>
        </c:manualLayout>
      </c:layout>
      <c:barChart>
        <c:barDir val="col"/>
        <c:grouping val="percentStacked"/>
        <c:ser>
          <c:idx val="0"/>
          <c:order val="0"/>
          <c:tx>
            <c:strRef>
              <c:f>'n=43'!$AQ$45</c:f>
              <c:strCache>
                <c:ptCount val="1"/>
                <c:pt idx="0">
                  <c:v>ไม่เหมาะสม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dLbl>
              <c:idx val="4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76E-4982-A6CA-52757CD9D1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'n=43'!$AR$45:$AV$45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76E-4982-A6CA-52757CD9D129}"/>
            </c:ext>
          </c:extLst>
        </c:ser>
        <c:ser>
          <c:idx val="1"/>
          <c:order val="1"/>
          <c:tx>
            <c:strRef>
              <c:f>'n=43'!$AQ$46</c:f>
              <c:strCache>
                <c:ptCount val="1"/>
                <c:pt idx="0">
                  <c:v>เหมาะสมน้อย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dLbl>
              <c:idx val="3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76E-4982-A6CA-52757CD9D129}"/>
                </c:ext>
              </c:extLst>
            </c:dLbl>
            <c:dLbl>
              <c:idx val="4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76E-4982-A6CA-52757CD9D1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'n=43'!$AR$46:$AV$46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76E-4982-A6CA-52757CD9D129}"/>
            </c:ext>
          </c:extLst>
        </c:ser>
        <c:ser>
          <c:idx val="2"/>
          <c:order val="2"/>
          <c:tx>
            <c:strRef>
              <c:f>'n=43'!$AQ$47</c:f>
              <c:strCache>
                <c:ptCount val="1"/>
                <c:pt idx="0">
                  <c:v>ปานกลาง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dLbl>
              <c:idx val="4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76E-4982-A6CA-52757CD9D1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'n=43'!$AR$47:$AV$47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3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76E-4982-A6CA-52757CD9D129}"/>
            </c:ext>
          </c:extLst>
        </c:ser>
        <c:ser>
          <c:idx val="3"/>
          <c:order val="3"/>
          <c:tx>
            <c:strRef>
              <c:f>'n=43'!$AQ$48</c:f>
              <c:strCache>
                <c:ptCount val="1"/>
                <c:pt idx="0">
                  <c:v>เหมาะสมดี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dLbls>
            <c:dLbl>
              <c:idx val="4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76E-4982-A6CA-52757CD9D1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'n=43'!$AR$48:$AV$48</c:f>
              <c:numCache>
                <c:formatCode>General</c:formatCode>
                <c:ptCount val="5"/>
                <c:pt idx="0">
                  <c:v>21</c:v>
                </c:pt>
                <c:pt idx="1">
                  <c:v>22</c:v>
                </c:pt>
                <c:pt idx="2">
                  <c:v>25</c:v>
                </c:pt>
                <c:pt idx="3">
                  <c:v>27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76E-4982-A6CA-52757CD9D129}"/>
            </c:ext>
          </c:extLst>
        </c:ser>
        <c:ser>
          <c:idx val="4"/>
          <c:order val="4"/>
          <c:tx>
            <c:strRef>
              <c:f>'n=43'!$AQ$49</c:f>
              <c:strCache>
                <c:ptCount val="1"/>
                <c:pt idx="0">
                  <c:v>เหมาะสมดีมาก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dLbls>
            <c:dLbl>
              <c:idx val="4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76E-4982-A6CA-52757CD9D1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'n=43'!$AR$49:$AV$49</c:f>
              <c:numCache>
                <c:formatCode>General</c:formatCode>
                <c:ptCount val="5"/>
                <c:pt idx="0">
                  <c:v>21</c:v>
                </c:pt>
                <c:pt idx="1">
                  <c:v>21</c:v>
                </c:pt>
                <c:pt idx="2">
                  <c:v>15</c:v>
                </c:pt>
                <c:pt idx="3">
                  <c:v>15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76E-4982-A6CA-52757CD9D129}"/>
            </c:ext>
          </c:extLst>
        </c:ser>
        <c:dLbls>
          <c:showVal val="1"/>
        </c:dLbls>
        <c:overlap val="100"/>
        <c:axId val="64974208"/>
        <c:axId val="65021056"/>
      </c:barChart>
      <c:catAx>
        <c:axId val="64974208"/>
        <c:scaling>
          <c:orientation val="minMax"/>
        </c:scaling>
        <c:delete val="1"/>
        <c:axPos val="b"/>
        <c:majorTickMark val="none"/>
        <c:tickLblPos val="none"/>
        <c:crossAx val="65021056"/>
        <c:crosses val="autoZero"/>
        <c:auto val="1"/>
        <c:lblAlgn val="ctr"/>
        <c:lblOffset val="100"/>
      </c:catAx>
      <c:valAx>
        <c:axId val="6502105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64974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037489588610586"/>
          <c:y val="4.1579546532587039E-2"/>
          <c:w val="0.79412471341845636"/>
          <c:h val="6.0876059385706567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2000"/>
      </a:pPr>
      <a:endParaRPr lang="th-TH"/>
    </a:p>
  </c:txPr>
  <c:externalData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hart>
    <c:autoTitleDeleted val="1"/>
    <c:plotArea>
      <c:layout>
        <c:manualLayout>
          <c:layoutTarget val="inner"/>
          <c:xMode val="edge"/>
          <c:yMode val="edge"/>
          <c:x val="4.1479090352450822E-2"/>
          <c:y val="0.15727002967359047"/>
          <c:w val="0.94351408836514794"/>
          <c:h val="0.74221033201710329"/>
        </c:manualLayout>
      </c:layout>
      <c:barChart>
        <c:barDir val="col"/>
        <c:grouping val="percentStacked"/>
        <c:ser>
          <c:idx val="0"/>
          <c:order val="0"/>
          <c:tx>
            <c:strRef>
              <c:f>'n=31'!$AQ$33</c:f>
              <c:strCache>
                <c:ptCount val="1"/>
                <c:pt idx="0">
                  <c:v>ไม่เหมาะสม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'n=31'!$AR$33:$AU$33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53D-4A79-BB7B-5055BFD9D408}"/>
            </c:ext>
          </c:extLst>
        </c:ser>
        <c:ser>
          <c:idx val="1"/>
          <c:order val="1"/>
          <c:tx>
            <c:strRef>
              <c:f>'n=31'!$AQ$34</c:f>
              <c:strCache>
                <c:ptCount val="1"/>
                <c:pt idx="0">
                  <c:v>เหมาะสมน้อย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'n=31'!$AR$34:$AU$34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53D-4A79-BB7B-5055BFD9D408}"/>
            </c:ext>
          </c:extLst>
        </c:ser>
        <c:ser>
          <c:idx val="2"/>
          <c:order val="2"/>
          <c:tx>
            <c:strRef>
              <c:f>'n=31'!$AQ$35</c:f>
              <c:strCache>
                <c:ptCount val="1"/>
                <c:pt idx="0">
                  <c:v>ปานกลาง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'n=31'!$AR$35:$AU$35</c:f>
              <c:numCache>
                <c:formatCode>General</c:formatCode>
                <c:ptCount val="4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53D-4A79-BB7B-5055BFD9D408}"/>
            </c:ext>
          </c:extLst>
        </c:ser>
        <c:ser>
          <c:idx val="3"/>
          <c:order val="3"/>
          <c:tx>
            <c:strRef>
              <c:f>'n=31'!$AQ$36</c:f>
              <c:strCache>
                <c:ptCount val="1"/>
                <c:pt idx="0">
                  <c:v>เหมาะสมดี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'n=31'!$AR$36:$AU$36</c:f>
              <c:numCache>
                <c:formatCode>General</c:formatCode>
                <c:ptCount val="4"/>
                <c:pt idx="0">
                  <c:v>14</c:v>
                </c:pt>
                <c:pt idx="1">
                  <c:v>16</c:v>
                </c:pt>
                <c:pt idx="2">
                  <c:v>18</c:v>
                </c:pt>
                <c:pt idx="3">
                  <c:v>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53D-4A79-BB7B-5055BFD9D408}"/>
            </c:ext>
          </c:extLst>
        </c:ser>
        <c:ser>
          <c:idx val="4"/>
          <c:order val="4"/>
          <c:tx>
            <c:strRef>
              <c:f>'n=31'!$AQ$37</c:f>
              <c:strCache>
                <c:ptCount val="1"/>
                <c:pt idx="0">
                  <c:v>เหมาะสมดีมาก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'n=31'!$AR$37:$AU$37</c:f>
              <c:numCache>
                <c:formatCode>General</c:formatCode>
                <c:ptCount val="4"/>
                <c:pt idx="0">
                  <c:v>16</c:v>
                </c:pt>
                <c:pt idx="1">
                  <c:v>15</c:v>
                </c:pt>
                <c:pt idx="2">
                  <c:v>12</c:v>
                </c:pt>
                <c:pt idx="3">
                  <c:v>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53D-4A79-BB7B-5055BFD9D408}"/>
            </c:ext>
          </c:extLst>
        </c:ser>
        <c:dLbls>
          <c:showVal val="1"/>
        </c:dLbls>
        <c:overlap val="100"/>
        <c:axId val="64856832"/>
        <c:axId val="64858368"/>
      </c:barChart>
      <c:catAx>
        <c:axId val="64856832"/>
        <c:scaling>
          <c:orientation val="minMax"/>
        </c:scaling>
        <c:delete val="1"/>
        <c:axPos val="b"/>
        <c:majorTickMark val="none"/>
        <c:tickLblPos val="none"/>
        <c:crossAx val="64858368"/>
        <c:crosses val="autoZero"/>
        <c:auto val="1"/>
        <c:lblAlgn val="ctr"/>
        <c:lblOffset val="100"/>
      </c:catAx>
      <c:valAx>
        <c:axId val="6485836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64856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929370186161928"/>
          <c:y val="5.6750391364284274E-2"/>
          <c:w val="0.70872490358896145"/>
          <c:h val="5.0074534451739532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2000"/>
      </a:pPr>
      <a:endParaRPr lang="th-TH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9621688660564436E-2"/>
          <c:y val="0.17511854974263091"/>
          <c:w val="0.92277428819638274"/>
          <c:h val="0.69666686430702451"/>
        </c:manualLayout>
      </c:layout>
      <c:barChart>
        <c:barDir val="col"/>
        <c:grouping val="percentStacked"/>
        <c:ser>
          <c:idx val="0"/>
          <c:order val="0"/>
          <c:tx>
            <c:strRef>
              <c:f>'n=43'!$AV$45</c:f>
              <c:strCache>
                <c:ptCount val="1"/>
                <c:pt idx="0">
                  <c:v>ไม่เหมาะสม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'n=43'!$AW$45:$AY$45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B20-4241-8815-3A031B12A982}"/>
            </c:ext>
          </c:extLst>
        </c:ser>
        <c:ser>
          <c:idx val="1"/>
          <c:order val="1"/>
          <c:tx>
            <c:strRef>
              <c:f>'n=43'!$AV$46</c:f>
              <c:strCache>
                <c:ptCount val="1"/>
                <c:pt idx="0">
                  <c:v>เหมาะสมน้อย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'n=43'!$AW$46:$AY$46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B20-4241-8815-3A031B12A982}"/>
            </c:ext>
          </c:extLst>
        </c:ser>
        <c:ser>
          <c:idx val="2"/>
          <c:order val="2"/>
          <c:tx>
            <c:strRef>
              <c:f>'n=43'!$AV$47</c:f>
              <c:strCache>
                <c:ptCount val="1"/>
                <c:pt idx="0">
                  <c:v>ปานกลาง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'n=43'!$AW$47:$AY$47</c:f>
              <c:numCache>
                <c:formatCode>General</c:formatCode>
                <c:ptCount val="3"/>
                <c:pt idx="0">
                  <c:v>4</c:v>
                </c:pt>
                <c:pt idx="1">
                  <c:v>0</c:v>
                </c:pt>
                <c:pt idx="2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B20-4241-8815-3A031B12A982}"/>
            </c:ext>
          </c:extLst>
        </c:ser>
        <c:ser>
          <c:idx val="3"/>
          <c:order val="3"/>
          <c:tx>
            <c:strRef>
              <c:f>'n=43'!$AV$48</c:f>
              <c:strCache>
                <c:ptCount val="1"/>
                <c:pt idx="0">
                  <c:v>เหมาะสมดี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'n=43'!$AW$48:$AY$48</c:f>
              <c:numCache>
                <c:formatCode>General</c:formatCode>
                <c:ptCount val="3"/>
                <c:pt idx="0">
                  <c:v>25</c:v>
                </c:pt>
                <c:pt idx="1">
                  <c:v>24</c:v>
                </c:pt>
                <c:pt idx="2">
                  <c:v>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B20-4241-8815-3A031B12A982}"/>
            </c:ext>
          </c:extLst>
        </c:ser>
        <c:ser>
          <c:idx val="4"/>
          <c:order val="4"/>
          <c:tx>
            <c:strRef>
              <c:f>'n=43'!$AV$49</c:f>
              <c:strCache>
                <c:ptCount val="1"/>
                <c:pt idx="0">
                  <c:v>เหมาะสมดีมาก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'n=43'!$AW$49:$AY$49</c:f>
              <c:numCache>
                <c:formatCode>General</c:formatCode>
                <c:ptCount val="3"/>
                <c:pt idx="0">
                  <c:v>14</c:v>
                </c:pt>
                <c:pt idx="1">
                  <c:v>19</c:v>
                </c:pt>
                <c:pt idx="2">
                  <c:v>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5B20-4241-8815-3A031B12A982}"/>
            </c:ext>
          </c:extLst>
        </c:ser>
        <c:dLbls>
          <c:showVal val="1"/>
        </c:dLbls>
        <c:overlap val="100"/>
        <c:axId val="65127552"/>
        <c:axId val="65129088"/>
      </c:barChart>
      <c:catAx>
        <c:axId val="65127552"/>
        <c:scaling>
          <c:orientation val="minMax"/>
        </c:scaling>
        <c:delete val="1"/>
        <c:axPos val="b"/>
        <c:majorTickMark val="none"/>
        <c:tickLblPos val="none"/>
        <c:crossAx val="65129088"/>
        <c:crosses val="autoZero"/>
        <c:auto val="1"/>
        <c:lblAlgn val="ctr"/>
        <c:lblOffset val="100"/>
      </c:catAx>
      <c:valAx>
        <c:axId val="6512908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65127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896582097628361"/>
          <c:y val="4.8669857409376148E-2"/>
          <c:w val="0.74450992642602054"/>
          <c:h val="4.6550968920364262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th-TH"/>
    </a:p>
  </c:txPr>
  <c:externalData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764071530700606E-2"/>
          <c:y val="0.14927275867088471"/>
          <c:w val="0.93829278852931108"/>
          <c:h val="0.6825866832304277"/>
        </c:manualLayout>
      </c:layout>
      <c:barChart>
        <c:barDir val="col"/>
        <c:grouping val="percentStacked"/>
        <c:ser>
          <c:idx val="0"/>
          <c:order val="0"/>
          <c:tx>
            <c:strRef>
              <c:f>'n=31'!$AV$33</c:f>
              <c:strCache>
                <c:ptCount val="1"/>
                <c:pt idx="0">
                  <c:v>ไม่เหมาะสม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'n=31'!$AW$33:$AY$33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1C-4C36-8E02-230D3F8A4952}"/>
            </c:ext>
          </c:extLst>
        </c:ser>
        <c:ser>
          <c:idx val="1"/>
          <c:order val="1"/>
          <c:tx>
            <c:strRef>
              <c:f>'n=31'!$AV$34</c:f>
              <c:strCache>
                <c:ptCount val="1"/>
                <c:pt idx="0">
                  <c:v>เหมาะสมน้อย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'n=31'!$AW$34:$AY$34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41C-4C36-8E02-230D3F8A4952}"/>
            </c:ext>
          </c:extLst>
        </c:ser>
        <c:ser>
          <c:idx val="2"/>
          <c:order val="2"/>
          <c:tx>
            <c:strRef>
              <c:f>'n=31'!$AV$35</c:f>
              <c:strCache>
                <c:ptCount val="1"/>
                <c:pt idx="0">
                  <c:v>ปานกลาง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'n=31'!$AW$35:$AY$35</c:f>
              <c:numCache>
                <c:formatCode>General</c:formatCode>
                <c:ptCount val="3"/>
                <c:pt idx="0">
                  <c:v>1</c:v>
                </c:pt>
                <c:pt idx="1">
                  <c:v>0</c:v>
                </c:pt>
                <c:pt idx="2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41C-4C36-8E02-230D3F8A4952}"/>
            </c:ext>
          </c:extLst>
        </c:ser>
        <c:ser>
          <c:idx val="3"/>
          <c:order val="3"/>
          <c:tx>
            <c:strRef>
              <c:f>'n=31'!$AV$36</c:f>
              <c:strCache>
                <c:ptCount val="1"/>
                <c:pt idx="0">
                  <c:v>เหมาะสมดี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'n=31'!$AW$36:$AY$36</c:f>
              <c:numCache>
                <c:formatCode>General</c:formatCode>
                <c:ptCount val="3"/>
                <c:pt idx="0">
                  <c:v>19</c:v>
                </c:pt>
                <c:pt idx="1">
                  <c:v>16</c:v>
                </c:pt>
                <c:pt idx="2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041C-4C36-8E02-230D3F8A4952}"/>
            </c:ext>
          </c:extLst>
        </c:ser>
        <c:ser>
          <c:idx val="4"/>
          <c:order val="4"/>
          <c:tx>
            <c:strRef>
              <c:f>'n=31'!$AV$37</c:f>
              <c:strCache>
                <c:ptCount val="1"/>
                <c:pt idx="0">
                  <c:v>เหมาะสมดีมาก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'n=31'!$AW$37:$AY$37</c:f>
              <c:numCache>
                <c:formatCode>General</c:formatCode>
                <c:ptCount val="3"/>
                <c:pt idx="0">
                  <c:v>11</c:v>
                </c:pt>
                <c:pt idx="1">
                  <c:v>15</c:v>
                </c:pt>
                <c:pt idx="2">
                  <c:v>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041C-4C36-8E02-230D3F8A4952}"/>
            </c:ext>
          </c:extLst>
        </c:ser>
        <c:dLbls>
          <c:showVal val="1"/>
        </c:dLbls>
        <c:overlap val="100"/>
        <c:axId val="65190144"/>
        <c:axId val="65306624"/>
      </c:barChart>
      <c:catAx>
        <c:axId val="65190144"/>
        <c:scaling>
          <c:orientation val="minMax"/>
        </c:scaling>
        <c:delete val="1"/>
        <c:axPos val="b"/>
        <c:majorTickMark val="none"/>
        <c:tickLblPos val="none"/>
        <c:crossAx val="65306624"/>
        <c:crosses val="autoZero"/>
        <c:auto val="1"/>
        <c:lblAlgn val="ctr"/>
        <c:lblOffset val="100"/>
      </c:catAx>
      <c:valAx>
        <c:axId val="6530662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65190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932708379483255E-2"/>
          <c:y val="5.0971538720955778E-2"/>
          <c:w val="0.8186858851722818"/>
          <c:h val="6.1046922518909238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th-TH"/>
    </a:p>
  </c:txPr>
  <c:externalData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dLbls>
          <c:showVal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th-TH"/>
    </a:p>
  </c:txPr>
  <c:externalData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144-41D1-B54F-8D08C1352B2D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144-41D1-B54F-8D08C1352B2D}"/>
              </c:ext>
            </c:extLst>
          </c:dPt>
          <c:dPt>
            <c:idx val="2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144-41D1-B54F-8D08C1352B2D}"/>
              </c:ext>
            </c:extLst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144-41D1-B54F-8D08C1352B2D}"/>
              </c:ext>
            </c:extLst>
          </c:dPt>
          <c:dPt>
            <c:idx val="4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144-41D1-B54F-8D08C1352B2D}"/>
              </c:ext>
            </c:extLst>
          </c:dPt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144-41D1-B54F-8D08C1352B2D}"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144-41D1-B54F-8D08C1352B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estFit"/>
            <c:showVal val="1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'n=43'!$AZ$45:$AZ$49</c:f>
              <c:strCache>
                <c:ptCount val="5"/>
                <c:pt idx="0">
                  <c:v>สำเร็จน้อยมาก</c:v>
                </c:pt>
                <c:pt idx="1">
                  <c:v>สำเร็จน้อยมาก</c:v>
                </c:pt>
                <c:pt idx="2">
                  <c:v>ปานกลาง</c:v>
                </c:pt>
                <c:pt idx="3">
                  <c:v>สำเร็จมาก</c:v>
                </c:pt>
                <c:pt idx="4">
                  <c:v>สำเร็จมากที่สุด</c:v>
                </c:pt>
              </c:strCache>
            </c:strRef>
          </c:cat>
          <c:val>
            <c:numRef>
              <c:f>'n=43'!$BA$45:$BA$49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5</c:v>
                </c:pt>
                <c:pt idx="3">
                  <c:v>24</c:v>
                </c:pt>
                <c:pt idx="4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3144-41D1-B54F-8D08C1352B2D}"/>
            </c:ext>
          </c:extLst>
        </c:ser>
        <c:dLbls>
          <c:showVal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th-TH"/>
    </a:p>
  </c:txPr>
  <c:externalData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D47-407B-BDDD-6F54C68ACF02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D47-407B-BDDD-6F54C68ACF02}"/>
              </c:ext>
            </c:extLst>
          </c:dPt>
          <c:dPt>
            <c:idx val="2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D47-407B-BDDD-6F54C68ACF02}"/>
              </c:ext>
            </c:extLst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D47-407B-BDDD-6F54C68ACF02}"/>
              </c:ext>
            </c:extLst>
          </c:dPt>
          <c:dPt>
            <c:idx val="4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D47-407B-BDDD-6F54C68ACF02}"/>
              </c:ext>
            </c:extLst>
          </c:dPt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D47-407B-BDDD-6F54C68ACF02}"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47-407B-BDDD-6F54C68ACF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estFit"/>
            <c:showVal val="1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'n=31'!$AZ$33:$AZ$37</c:f>
              <c:strCache>
                <c:ptCount val="5"/>
                <c:pt idx="0">
                  <c:v>สำเร็จน้อยมาก</c:v>
                </c:pt>
                <c:pt idx="1">
                  <c:v>สำเร็จน้อยมาก</c:v>
                </c:pt>
                <c:pt idx="2">
                  <c:v>ปานกลาง</c:v>
                </c:pt>
                <c:pt idx="3">
                  <c:v>สำเร็จมาก</c:v>
                </c:pt>
                <c:pt idx="4">
                  <c:v>สำเร็จมากที่สุด</c:v>
                </c:pt>
              </c:strCache>
            </c:strRef>
          </c:cat>
          <c:val>
            <c:numRef>
              <c:f>'n=31'!$BA$33:$BA$37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17</c:v>
                </c:pt>
                <c:pt idx="4">
                  <c:v>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DD47-407B-BDDD-6F54C68ACF02}"/>
            </c:ext>
          </c:extLst>
        </c:ser>
        <c:dLbls>
          <c:showVal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th-TH"/>
    </a:p>
  </c:txPr>
  <c:externalData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4330262183053674E-2"/>
          <c:y val="0.18405112062693321"/>
          <c:w val="0.92962807220288257"/>
          <c:h val="0.63219254355816146"/>
        </c:manualLayout>
      </c:layout>
      <c:barChart>
        <c:barDir val="col"/>
        <c:grouping val="percentStacked"/>
        <c:ser>
          <c:idx val="0"/>
          <c:order val="0"/>
          <c:tx>
            <c:strRef>
              <c:f>'n=43'!$BB$45</c:f>
              <c:strCache>
                <c:ptCount val="1"/>
                <c:pt idx="0">
                  <c:v>ไม่เห็นด้วย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'n=43'!$BC$45:$BE$45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1BD-465C-9E70-B209CF20AA3A}"/>
            </c:ext>
          </c:extLst>
        </c:ser>
        <c:ser>
          <c:idx val="1"/>
          <c:order val="1"/>
          <c:tx>
            <c:strRef>
              <c:f>'n=43'!$BB$46</c:f>
              <c:strCache>
                <c:ptCount val="1"/>
                <c:pt idx="0">
                  <c:v>เห็นด้วยน้อย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'n=43'!$BC$46:$BE$46</c:f>
              <c:numCache>
                <c:formatCode>General</c:formatCode>
                <c:ptCount val="3"/>
                <c:pt idx="0">
                  <c:v>1</c:v>
                </c:pt>
                <c:pt idx="1">
                  <c:v>3</c:v>
                </c:pt>
                <c:pt idx="2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1BD-465C-9E70-B209CF20AA3A}"/>
            </c:ext>
          </c:extLst>
        </c:ser>
        <c:ser>
          <c:idx val="2"/>
          <c:order val="2"/>
          <c:tx>
            <c:strRef>
              <c:f>'n=43'!$BB$47</c:f>
              <c:strCache>
                <c:ptCount val="1"/>
                <c:pt idx="0">
                  <c:v>ปานกลาง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'n=43'!$BC$47:$BE$47</c:f>
              <c:numCache>
                <c:formatCode>General</c:formatCode>
                <c:ptCount val="3"/>
                <c:pt idx="0">
                  <c:v>11</c:v>
                </c:pt>
                <c:pt idx="1">
                  <c:v>11</c:v>
                </c:pt>
                <c:pt idx="2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1BD-465C-9E70-B209CF20AA3A}"/>
            </c:ext>
          </c:extLst>
        </c:ser>
        <c:ser>
          <c:idx val="3"/>
          <c:order val="3"/>
          <c:tx>
            <c:strRef>
              <c:f>'n=43'!$BB$48</c:f>
              <c:strCache>
                <c:ptCount val="1"/>
                <c:pt idx="0">
                  <c:v>เห็นด้วย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'n=43'!$BC$48:$BE$48</c:f>
              <c:numCache>
                <c:formatCode>General</c:formatCode>
                <c:ptCount val="3"/>
                <c:pt idx="0">
                  <c:v>25</c:v>
                </c:pt>
                <c:pt idx="1">
                  <c:v>24</c:v>
                </c:pt>
                <c:pt idx="2">
                  <c:v>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1BD-465C-9E70-B209CF20AA3A}"/>
            </c:ext>
          </c:extLst>
        </c:ser>
        <c:ser>
          <c:idx val="4"/>
          <c:order val="4"/>
          <c:tx>
            <c:strRef>
              <c:f>'n=43'!$BB$49</c:f>
              <c:strCache>
                <c:ptCount val="1"/>
                <c:pt idx="0">
                  <c:v>เห็นด้วยอย่างยิ่ง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'n=43'!$BC$49:$BE$49</c:f>
              <c:numCache>
                <c:formatCode>General</c:formatCode>
                <c:ptCount val="3"/>
                <c:pt idx="0">
                  <c:v>6</c:v>
                </c:pt>
                <c:pt idx="1">
                  <c:v>5</c:v>
                </c:pt>
                <c:pt idx="2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1BD-465C-9E70-B209CF20AA3A}"/>
            </c:ext>
          </c:extLst>
        </c:ser>
        <c:dLbls>
          <c:showVal val="1"/>
        </c:dLbls>
        <c:overlap val="100"/>
        <c:axId val="67941888"/>
        <c:axId val="67943424"/>
      </c:barChart>
      <c:catAx>
        <c:axId val="67941888"/>
        <c:scaling>
          <c:orientation val="minMax"/>
        </c:scaling>
        <c:delete val="1"/>
        <c:axPos val="b"/>
        <c:majorTickMark val="none"/>
        <c:tickLblPos val="none"/>
        <c:crossAx val="67943424"/>
        <c:crosses val="autoZero"/>
        <c:auto val="1"/>
        <c:lblAlgn val="ctr"/>
        <c:lblOffset val="100"/>
      </c:catAx>
      <c:valAx>
        <c:axId val="6794342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67941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816645943789645"/>
          <c:y val="2.6501622251805312E-2"/>
          <c:w val="0.76387540919452723"/>
          <c:h val="7.6499074212320536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th-TH"/>
    </a:p>
  </c:txPr>
  <c:externalData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2919090014316404E-2"/>
          <c:y val="0.21246463662747586"/>
          <c:w val="0.93145590998568351"/>
          <c:h val="0.66308908190517335"/>
        </c:manualLayout>
      </c:layout>
      <c:barChart>
        <c:barDir val="col"/>
        <c:grouping val="percentStacked"/>
        <c:ser>
          <c:idx val="0"/>
          <c:order val="0"/>
          <c:tx>
            <c:strRef>
              <c:f>'n=31'!$BB$33</c:f>
              <c:strCache>
                <c:ptCount val="1"/>
                <c:pt idx="0">
                  <c:v>ไม่เห็นด้วย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'n=31'!$BC$33:$BE$33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BA2-423B-8FA0-231626C6FD8C}"/>
            </c:ext>
          </c:extLst>
        </c:ser>
        <c:ser>
          <c:idx val="1"/>
          <c:order val="1"/>
          <c:tx>
            <c:strRef>
              <c:f>'n=31'!$BB$34</c:f>
              <c:strCache>
                <c:ptCount val="1"/>
                <c:pt idx="0">
                  <c:v>เห็นด้วยน้อย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'n=31'!$BC$34:$BE$34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BA2-423B-8FA0-231626C6FD8C}"/>
            </c:ext>
          </c:extLst>
        </c:ser>
        <c:ser>
          <c:idx val="2"/>
          <c:order val="2"/>
          <c:tx>
            <c:strRef>
              <c:f>'n=31'!$BB$35</c:f>
              <c:strCache>
                <c:ptCount val="1"/>
                <c:pt idx="0">
                  <c:v>ปานกลาง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'n=31'!$BC$35:$BE$35</c:f>
              <c:numCache>
                <c:formatCode>General</c:formatCode>
                <c:ptCount val="3"/>
                <c:pt idx="0">
                  <c:v>6</c:v>
                </c:pt>
                <c:pt idx="1">
                  <c:v>6</c:v>
                </c:pt>
                <c:pt idx="2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BA2-423B-8FA0-231626C6FD8C}"/>
            </c:ext>
          </c:extLst>
        </c:ser>
        <c:ser>
          <c:idx val="3"/>
          <c:order val="3"/>
          <c:tx>
            <c:strRef>
              <c:f>'n=31'!$BB$36</c:f>
              <c:strCache>
                <c:ptCount val="1"/>
                <c:pt idx="0">
                  <c:v>เห็นด้วย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'n=31'!$BC$36:$BE$36</c:f>
              <c:numCache>
                <c:formatCode>General</c:formatCode>
                <c:ptCount val="3"/>
                <c:pt idx="0">
                  <c:v>19</c:v>
                </c:pt>
                <c:pt idx="1">
                  <c:v>18</c:v>
                </c:pt>
                <c:pt idx="2">
                  <c:v>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BA2-423B-8FA0-231626C6FD8C}"/>
            </c:ext>
          </c:extLst>
        </c:ser>
        <c:ser>
          <c:idx val="4"/>
          <c:order val="4"/>
          <c:tx>
            <c:strRef>
              <c:f>'n=31'!$BB$37</c:f>
              <c:strCache>
                <c:ptCount val="1"/>
                <c:pt idx="0">
                  <c:v>เห็นด้วยอย่างยิ่ง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'n=31'!$BC$37:$BE$37</c:f>
              <c:numCache>
                <c:formatCode>General</c:formatCode>
                <c:ptCount val="3"/>
                <c:pt idx="0">
                  <c:v>5</c:v>
                </c:pt>
                <c:pt idx="1">
                  <c:v>5</c:v>
                </c:pt>
                <c:pt idx="2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BA2-423B-8FA0-231626C6FD8C}"/>
            </c:ext>
          </c:extLst>
        </c:ser>
        <c:dLbls>
          <c:showVal val="1"/>
        </c:dLbls>
        <c:overlap val="100"/>
        <c:axId val="65628800"/>
        <c:axId val="65651072"/>
      </c:barChart>
      <c:catAx>
        <c:axId val="65628800"/>
        <c:scaling>
          <c:orientation val="minMax"/>
        </c:scaling>
        <c:delete val="1"/>
        <c:axPos val="b"/>
        <c:majorTickMark val="none"/>
        <c:tickLblPos val="none"/>
        <c:crossAx val="65651072"/>
        <c:crosses val="autoZero"/>
        <c:auto val="1"/>
        <c:lblAlgn val="ctr"/>
        <c:lblOffset val="100"/>
      </c:catAx>
      <c:valAx>
        <c:axId val="6565107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65628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164750357909807"/>
          <c:y val="4.2635685716509948E-2"/>
          <c:w val="0.7667618110236224"/>
          <c:h val="8.484287319998958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400"/>
      </a:pPr>
      <a:endParaRPr lang="th-TH"/>
    </a:p>
  </c:txPr>
  <c:externalData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2B6-44FA-99FD-00A2A4E2D646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2B6-44FA-99FD-00A2A4E2D646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th-TH" dirty="0"/>
                      <a:t>ควร</a:t>
                    </a:r>
                  </a:p>
                  <a:p>
                    <a:fld id="{6045657B-ADD9-42D9-9286-B1996343A7FA}" type="VALUE">
                      <a:rPr lang="en-US" smtClean="0"/>
                      <a:pPr/>
                      <a:t>[VALUE]</a:t>
                    </a:fld>
                    <a:r>
                      <a:rPr lang="en-US" baseline="0" dirty="0"/>
                      <a:t>, </a:t>
                    </a:r>
                    <a:fld id="{8E74E5A9-048F-4D0D-8339-756718A5E985}" type="PERCENTAGE">
                      <a:rPr lang="en-US" baseline="0"/>
                      <a:pPr/>
                      <a:t>[PERCENTAGE]</a:t>
                    </a:fld>
                    <a:endParaRPr lang="en-US" baseline="0" dirty="0"/>
                  </a:p>
                </c:rich>
              </c:tx>
              <c:dLblPos val="inEnd"/>
              <c:showVal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2B6-44FA-99FD-00A2A4E2D64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th-TH" dirty="0"/>
                      <a:t>ไม่ควร</a:t>
                    </a:r>
                  </a:p>
                  <a:p>
                    <a:fld id="{380CDC18-E8E7-41E9-B606-DE6DEE858BA8}" type="VALUE">
                      <a:rPr lang="en-US" smtClean="0"/>
                      <a:pPr/>
                      <a:t>[VALUE]</a:t>
                    </a:fld>
                    <a:r>
                      <a:rPr lang="en-US" baseline="0" dirty="0"/>
                      <a:t>, </a:t>
                    </a:r>
                    <a:fld id="{766380BD-0E2D-44BD-AB2A-47C0374D3089}" type="PERCENTAGE">
                      <a:rPr lang="en-US" baseline="0" smtClean="0"/>
                      <a:pPr/>
                      <a:t>[PERCENTAGE]</a:t>
                    </a:fld>
                    <a:endParaRPr lang="en-US" baseline="0" dirty="0"/>
                  </a:p>
                </c:rich>
              </c:tx>
              <c:dLblPos val="inEnd"/>
              <c:showVal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2B6-44FA-99FD-00A2A4E2D6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inEnd"/>
            <c:showVal val="1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val>
            <c:numRef>
              <c:f>'n=43'!$BF$45:$BF$46</c:f>
              <c:numCache>
                <c:formatCode>General</c:formatCode>
                <c:ptCount val="2"/>
                <c:pt idx="0">
                  <c:v>34</c:v>
                </c:pt>
                <c:pt idx="1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2B6-44FA-99FD-00A2A4E2D646}"/>
            </c:ext>
          </c:extLst>
        </c:ser>
        <c:dLbls>
          <c:showVal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 sz="1600" b="1"/>
      </a:pPr>
      <a:endParaRPr lang="th-TH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aseline="0" dirty="0">
                <a:latin typeface="+mn-lt"/>
                <a:cs typeface="+mn-cs"/>
              </a:rPr>
              <a:t>n = 31 </a:t>
            </a:r>
            <a:r>
              <a:rPr lang="th-TH" sz="2400" baseline="0" dirty="0">
                <a:latin typeface="+mn-lt"/>
                <a:cs typeface="+mn-cs"/>
              </a:rPr>
              <a:t>ราย</a:t>
            </a:r>
            <a:endParaRPr lang="th-TH" sz="2400" dirty="0">
              <a:latin typeface="+mn-lt"/>
              <a:cs typeface="+mn-cs"/>
            </a:endParaRPr>
          </a:p>
        </c:rich>
      </c:tx>
      <c:layout/>
      <c:spPr>
        <a:noFill/>
        <a:ln>
          <a:noFill/>
        </a:ln>
        <a:effectLst/>
      </c:spPr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จำนวน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180-42A1-97A6-32D3B5E3C006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B180-42A1-97A6-32D3B5E3C006}"/>
              </c:ext>
            </c:extLst>
          </c:dPt>
          <c:dPt>
            <c:idx val="2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180-42A1-97A6-32D3B5E3C006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BC150731-F967-458B-9F6D-7DD0AB76DF54}" type="CATEGORYNAME">
                      <a:rPr lang="th-TH" smtClean="0"/>
                      <a:pPr/>
                      <a:t>[CATEGORY NAME]</a:t>
                    </a:fld>
                    <a:endParaRPr lang="th-TH" baseline="0"/>
                  </a:p>
                  <a:p>
                    <a:fld id="{E2C59D04-0820-4ADE-9803-A3F877822F4C}" type="VALUE">
                      <a:rPr lang="th-TH" baseline="0" smtClean="0"/>
                      <a:pPr/>
                      <a:t>[VALUE]</a:t>
                    </a:fld>
                    <a:r>
                      <a:rPr lang="th-TH" baseline="0"/>
                      <a:t>, </a:t>
                    </a:r>
                    <a:fld id="{B84BE69D-4EC6-4EEB-8CE1-0EF4BFC51933}" type="PERCENTAGE">
                      <a:rPr lang="th-TH" baseline="0"/>
                      <a:pPr/>
                      <a:t>[PERCENTAGE]</a:t>
                    </a:fld>
                    <a:endParaRPr lang="th-TH" baseline="0"/>
                  </a:p>
                </c:rich>
              </c:tx>
              <c:dLblPos val="outEnd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180-42A1-97A6-32D3B5E3C006}"/>
                </c:ext>
              </c:extLst>
            </c:dLbl>
            <c:dLbl>
              <c:idx val="1"/>
              <c:layout>
                <c:manualLayout>
                  <c:x val="2.77777777777777E-2"/>
                  <c:y val="-4.6834633363185803E-3"/>
                </c:manualLayout>
              </c:layout>
              <c:tx>
                <c:rich>
                  <a:bodyPr/>
                  <a:lstStyle/>
                  <a:p>
                    <a:fld id="{74967110-636A-4DE5-980F-B4B2CA0255B9}" type="CATEGORYNAME">
                      <a:rPr lang="th-TH" smtClean="0"/>
                      <a:pPr/>
                      <a:t>[CATEGORY NAME]</a:t>
                    </a:fld>
                    <a:endParaRPr lang="th-TH" baseline="0"/>
                  </a:p>
                  <a:p>
                    <a:fld id="{EF4A3B90-2A60-4374-8AD8-BCF77FA2CEE0}" type="VALUE">
                      <a:rPr lang="th-TH" baseline="0" smtClean="0"/>
                      <a:pPr/>
                      <a:t>[VALUE]</a:t>
                    </a:fld>
                    <a:r>
                      <a:rPr lang="th-TH" baseline="0"/>
                      <a:t>, </a:t>
                    </a:r>
                    <a:fld id="{9223B1EC-C354-4F8F-B697-6C3C93142888}" type="PERCENTAGE">
                      <a:rPr lang="th-TH" baseline="0"/>
                      <a:pPr/>
                      <a:t>[PERCENTAGE]</a:t>
                    </a:fld>
                    <a:endParaRPr lang="th-TH" baseline="0"/>
                  </a:p>
                </c:rich>
              </c:tx>
              <c:dLblPos val="bestFit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B180-42A1-97A6-32D3B5E3C006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E4AF316B-EEF8-42E3-962A-724AD5F8939A}" type="CATEGORYNAME">
                      <a:rPr lang="th-TH" smtClean="0"/>
                      <a:pPr/>
                      <a:t>[CATEGORY NAME]</a:t>
                    </a:fld>
                    <a:endParaRPr lang="th-TH" baseline="0"/>
                  </a:p>
                  <a:p>
                    <a:fld id="{A12A1A3D-D867-4A74-9C96-E9FD655D32AF}" type="VALUE">
                      <a:rPr lang="th-TH" baseline="0" smtClean="0"/>
                      <a:pPr/>
                      <a:t>[VALUE]</a:t>
                    </a:fld>
                    <a:r>
                      <a:rPr lang="th-TH" baseline="0"/>
                      <a:t>, </a:t>
                    </a:r>
                    <a:fld id="{4795DD6D-C24F-4731-BB8B-8F989C010F5C}" type="PERCENTAGE">
                      <a:rPr lang="th-TH" baseline="0"/>
                      <a:pPr/>
                      <a:t>[PERCENTAGE]</a:t>
                    </a:fld>
                    <a:endParaRPr lang="th-TH" baseline="0"/>
                  </a:p>
                </c:rich>
              </c:tx>
              <c:dLblPos val="outEnd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180-42A1-97A6-32D3B5E3C006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EE842A59-4D29-4248-8567-1F4F643E1ACB}" type="CATEGORYNAME">
                      <a:rPr lang="th-TH" smtClean="0"/>
                      <a:pPr/>
                      <a:t>[CATEGORY NAME]</a:t>
                    </a:fld>
                    <a:endParaRPr lang="th-TH" baseline="0"/>
                  </a:p>
                  <a:p>
                    <a:fld id="{5DCC7088-2858-4692-A122-8C6546F78F34}" type="VALUE">
                      <a:rPr lang="th-TH" baseline="0" smtClean="0"/>
                      <a:pPr/>
                      <a:t>[VALUE]</a:t>
                    </a:fld>
                    <a:r>
                      <a:rPr lang="th-TH" baseline="0"/>
                      <a:t>, </a:t>
                    </a:r>
                    <a:fld id="{D86DDAF2-F501-43E6-A815-896C203273EB}" type="PERCENTAGE">
                      <a:rPr lang="th-TH" baseline="0"/>
                      <a:pPr/>
                      <a:t>[PERCENTAGE]</a:t>
                    </a:fld>
                    <a:endParaRPr lang="th-TH" baseline="0"/>
                  </a:p>
                </c:rich>
              </c:tx>
              <c:dLblPos val="outEnd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B180-42A1-97A6-32D3B5E3C0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outEnd"/>
            <c:showVal val="1"/>
            <c:showCatName val="1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แพทย์ประจำบ้าน</c:v>
                </c:pt>
                <c:pt idx="1">
                  <c:v>แพทย์ใช้ทุน</c:v>
                </c:pt>
                <c:pt idx="2">
                  <c:v>ศิษย์เก่า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11</c:v>
                </c:pt>
                <c:pt idx="1">
                  <c:v>7</c:v>
                </c:pt>
                <c:pt idx="2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180-42A1-97A6-32D3B5E3C006}"/>
            </c:ext>
          </c:extLst>
        </c:ser>
        <c:dLbls/>
        <c:firstSliceAng val="0"/>
      </c:pieChart>
      <c:spPr>
        <a:noFill/>
        <a:ln>
          <a:noFill/>
        </a:ln>
        <a:effectLst/>
      </c:spPr>
    </c:plotArea>
    <c:legend>
      <c:legendPos val="r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th-TH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086-4C3B-91E6-72DC868EB2BC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086-4C3B-91E6-72DC868EB2BC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th-TH" dirty="0"/>
                      <a:t>ควร</a:t>
                    </a:r>
                  </a:p>
                  <a:p>
                    <a:fld id="{35F5AC66-B7C3-4DDD-BAA2-048779BAC342}" type="VALUE">
                      <a:rPr lang="en-US" smtClean="0"/>
                      <a:pPr/>
                      <a:t>[VALUE]</a:t>
                    </a:fld>
                    <a:r>
                      <a:rPr lang="en-US" baseline="0" dirty="0"/>
                      <a:t>, </a:t>
                    </a:r>
                    <a:fld id="{F99700D6-0D03-4CCA-AB30-986B07B5E61F}" type="PERCENTAGE">
                      <a:rPr lang="en-US" baseline="0"/>
                      <a:pPr/>
                      <a:t>[PERCENTAGE]</a:t>
                    </a:fld>
                    <a:endParaRPr lang="en-US" baseline="0" dirty="0"/>
                  </a:p>
                </c:rich>
              </c:tx>
              <c:dLblPos val="bestFit"/>
              <c:showVal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086-4C3B-91E6-72DC868EB2B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th-TH" dirty="0"/>
                      <a:t>ไม่ควร</a:t>
                    </a:r>
                  </a:p>
                  <a:p>
                    <a:fld id="{563F778B-D7A3-479B-B824-4B1C913B7634}" type="VALUE">
                      <a:rPr lang="en-US" smtClean="0"/>
                      <a:pPr/>
                      <a:t>[VALUE]</a:t>
                    </a:fld>
                    <a:r>
                      <a:rPr lang="en-US" baseline="0" dirty="0"/>
                      <a:t>, </a:t>
                    </a:r>
                    <a:fld id="{F017A3E0-0523-4DA5-A098-DCFC39DAD4A2}" type="PERCENTAGE">
                      <a:rPr lang="en-US" baseline="0"/>
                      <a:pPr/>
                      <a:t>[PERCENTAGE]</a:t>
                    </a:fld>
                    <a:endParaRPr lang="en-US" baseline="0" dirty="0"/>
                  </a:p>
                </c:rich>
              </c:tx>
              <c:dLblPos val="bestFit"/>
              <c:showVal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086-4C3B-91E6-72DC868EB2B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estFit"/>
            <c:showVal val="1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val>
            <c:numRef>
              <c:f>'n=31'!$BF$33:$BF$34</c:f>
              <c:numCache>
                <c:formatCode>General</c:formatCode>
                <c:ptCount val="2"/>
                <c:pt idx="0">
                  <c:v>23</c:v>
                </c:pt>
                <c:pt idx="1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086-4C3B-91E6-72DC868EB2BC}"/>
            </c:ext>
          </c:extLst>
        </c:ser>
        <c:dLbls/>
        <c:firstSliceAng val="0"/>
      </c:pie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th-TH"/>
    </a:p>
  </c:txPr>
  <c:externalData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5512265126386411E-2"/>
          <c:y val="0.13678884315833803"/>
          <c:w val="0.94104968931373345"/>
          <c:h val="0.7166484920783579"/>
        </c:manualLayout>
      </c:layout>
      <c:barChart>
        <c:barDir val="col"/>
        <c:grouping val="percentStacked"/>
        <c:ser>
          <c:idx val="0"/>
          <c:order val="0"/>
          <c:tx>
            <c:strRef>
              <c:f>'n=43'!$BG$45</c:f>
              <c:strCache>
                <c:ptCount val="1"/>
                <c:pt idx="0">
                  <c:v>ต้องปรับปรุง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'n=43'!$BH$45:$BK$45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106-4E40-A3BB-0F2B33416D5D}"/>
            </c:ext>
          </c:extLst>
        </c:ser>
        <c:ser>
          <c:idx val="1"/>
          <c:order val="1"/>
          <c:tx>
            <c:strRef>
              <c:f>'n=43'!$BG$46</c:f>
              <c:strCache>
                <c:ptCount val="1"/>
                <c:pt idx="0">
                  <c:v>พอใช้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'n=43'!$BH$46:$BK$46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106-4E40-A3BB-0F2B33416D5D}"/>
            </c:ext>
          </c:extLst>
        </c:ser>
        <c:ser>
          <c:idx val="2"/>
          <c:order val="2"/>
          <c:tx>
            <c:strRef>
              <c:f>'n=43'!$BG$47</c:f>
              <c:strCache>
                <c:ptCount val="1"/>
                <c:pt idx="0">
                  <c:v>ปานกลาง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'n=43'!$BH$47:$BK$47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13</c:v>
                </c:pt>
                <c:pt idx="3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106-4E40-A3BB-0F2B33416D5D}"/>
            </c:ext>
          </c:extLst>
        </c:ser>
        <c:ser>
          <c:idx val="3"/>
          <c:order val="3"/>
          <c:tx>
            <c:strRef>
              <c:f>'n=43'!$BG$48</c:f>
              <c:strCache>
                <c:ptCount val="1"/>
                <c:pt idx="0">
                  <c:v>ดี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'n=43'!$BH$48:$BK$48</c:f>
              <c:numCache>
                <c:formatCode>General</c:formatCode>
                <c:ptCount val="4"/>
                <c:pt idx="0">
                  <c:v>35</c:v>
                </c:pt>
                <c:pt idx="1">
                  <c:v>24</c:v>
                </c:pt>
                <c:pt idx="2">
                  <c:v>22</c:v>
                </c:pt>
                <c:pt idx="3">
                  <c:v>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106-4E40-A3BB-0F2B33416D5D}"/>
            </c:ext>
          </c:extLst>
        </c:ser>
        <c:ser>
          <c:idx val="4"/>
          <c:order val="4"/>
          <c:tx>
            <c:strRef>
              <c:f>'n=43'!$BG$49</c:f>
              <c:strCache>
                <c:ptCount val="1"/>
                <c:pt idx="0">
                  <c:v>ดีมาก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'n=43'!$BH$49:$BK$49</c:f>
              <c:numCache>
                <c:formatCode>General</c:formatCode>
                <c:ptCount val="4"/>
                <c:pt idx="0">
                  <c:v>5</c:v>
                </c:pt>
                <c:pt idx="1">
                  <c:v>16</c:v>
                </c:pt>
                <c:pt idx="2">
                  <c:v>3</c:v>
                </c:pt>
                <c:pt idx="3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106-4E40-A3BB-0F2B33416D5D}"/>
            </c:ext>
          </c:extLst>
        </c:ser>
        <c:dLbls>
          <c:showVal val="1"/>
        </c:dLbls>
        <c:overlap val="100"/>
        <c:axId val="69274624"/>
        <c:axId val="69284608"/>
      </c:barChart>
      <c:catAx>
        <c:axId val="69274624"/>
        <c:scaling>
          <c:orientation val="minMax"/>
        </c:scaling>
        <c:delete val="1"/>
        <c:axPos val="b"/>
        <c:majorTickMark val="none"/>
        <c:tickLblPos val="none"/>
        <c:crossAx val="69284608"/>
        <c:crosses val="autoZero"/>
        <c:auto val="1"/>
        <c:lblAlgn val="ctr"/>
        <c:lblOffset val="100"/>
      </c:catAx>
      <c:valAx>
        <c:axId val="6928460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69274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6683238332347212"/>
          <c:y val="3.0009455165103085E-2"/>
          <c:w val="0.56075049897281193"/>
          <c:h val="5.3212620090858066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th-TH"/>
    </a:p>
  </c:txPr>
  <c:externalData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1721940082933416E-2"/>
          <c:y val="0.11920529801324505"/>
          <c:w val="0.94289344453245127"/>
          <c:h val="0.8181141471554465"/>
        </c:manualLayout>
      </c:layout>
      <c:barChart>
        <c:barDir val="col"/>
        <c:grouping val="percentStacked"/>
        <c:ser>
          <c:idx val="0"/>
          <c:order val="0"/>
          <c:tx>
            <c:strRef>
              <c:f>'n=31'!$BG$33</c:f>
              <c:strCache>
                <c:ptCount val="1"/>
                <c:pt idx="0">
                  <c:v>ต้องปรับปรุง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'n=31'!$BH$33:$BK$33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CE1-4AC9-9896-22334821F0E0}"/>
            </c:ext>
          </c:extLst>
        </c:ser>
        <c:ser>
          <c:idx val="1"/>
          <c:order val="1"/>
          <c:tx>
            <c:strRef>
              <c:f>'n=31'!$BG$34</c:f>
              <c:strCache>
                <c:ptCount val="1"/>
                <c:pt idx="0">
                  <c:v>พอใช้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'n=31'!$BH$34:$BK$34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CE1-4AC9-9896-22334821F0E0}"/>
            </c:ext>
          </c:extLst>
        </c:ser>
        <c:ser>
          <c:idx val="2"/>
          <c:order val="2"/>
          <c:tx>
            <c:strRef>
              <c:f>'n=31'!$BG$35</c:f>
              <c:strCache>
                <c:ptCount val="1"/>
                <c:pt idx="0">
                  <c:v>ปานกลาง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'n=31'!$BH$35:$BK$35</c:f>
              <c:numCache>
                <c:formatCode>General</c:formatCode>
                <c:ptCount val="4"/>
                <c:pt idx="0">
                  <c:v>1</c:v>
                </c:pt>
                <c:pt idx="1">
                  <c:v>3</c:v>
                </c:pt>
                <c:pt idx="2">
                  <c:v>10</c:v>
                </c:pt>
                <c:pt idx="3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CE1-4AC9-9896-22334821F0E0}"/>
            </c:ext>
          </c:extLst>
        </c:ser>
        <c:ser>
          <c:idx val="3"/>
          <c:order val="3"/>
          <c:tx>
            <c:strRef>
              <c:f>'n=31'!$BG$36</c:f>
              <c:strCache>
                <c:ptCount val="1"/>
                <c:pt idx="0">
                  <c:v>ดี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'n=31'!$BH$36:$BK$36</c:f>
              <c:numCache>
                <c:formatCode>General</c:formatCode>
                <c:ptCount val="4"/>
                <c:pt idx="0">
                  <c:v>25</c:v>
                </c:pt>
                <c:pt idx="1">
                  <c:v>18</c:v>
                </c:pt>
                <c:pt idx="2">
                  <c:v>14</c:v>
                </c:pt>
                <c:pt idx="3">
                  <c:v>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CE1-4AC9-9896-22334821F0E0}"/>
            </c:ext>
          </c:extLst>
        </c:ser>
        <c:ser>
          <c:idx val="4"/>
          <c:order val="4"/>
          <c:tx>
            <c:strRef>
              <c:f>'n=31'!$BG$37</c:f>
              <c:strCache>
                <c:ptCount val="1"/>
                <c:pt idx="0">
                  <c:v>ดีมาก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'n=31'!$BH$37:$BK$37</c:f>
              <c:numCache>
                <c:formatCode>General</c:formatCode>
                <c:ptCount val="4"/>
                <c:pt idx="0">
                  <c:v>5</c:v>
                </c:pt>
                <c:pt idx="1">
                  <c:v>10</c:v>
                </c:pt>
                <c:pt idx="2">
                  <c:v>2</c:v>
                </c:pt>
                <c:pt idx="3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CE1-4AC9-9896-22334821F0E0}"/>
            </c:ext>
          </c:extLst>
        </c:ser>
        <c:dLbls>
          <c:showVal val="1"/>
        </c:dLbls>
        <c:overlap val="100"/>
        <c:axId val="69259264"/>
        <c:axId val="69260800"/>
      </c:barChart>
      <c:catAx>
        <c:axId val="69259264"/>
        <c:scaling>
          <c:orientation val="minMax"/>
        </c:scaling>
        <c:delete val="1"/>
        <c:axPos val="b"/>
        <c:majorTickMark val="none"/>
        <c:tickLblPos val="none"/>
        <c:crossAx val="69260800"/>
        <c:crosses val="autoZero"/>
        <c:auto val="1"/>
        <c:lblAlgn val="ctr"/>
        <c:lblOffset val="100"/>
      </c:catAx>
      <c:valAx>
        <c:axId val="6926080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69259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721045520197549"/>
          <c:y val="2.0034676956771105E-2"/>
          <c:w val="0.83315305409309071"/>
          <c:h val="5.2813005162434173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th-TH"/>
    </a:p>
  </c:txPr>
  <c:externalData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0894664511612243E-2"/>
          <c:y val="0.12899242152371704"/>
          <c:w val="0.9470306922392111"/>
          <c:h val="0.7497808785966098"/>
        </c:manualLayout>
      </c:layout>
      <c:barChart>
        <c:barDir val="col"/>
        <c:grouping val="percentStacked"/>
        <c:ser>
          <c:idx val="0"/>
          <c:order val="0"/>
          <c:tx>
            <c:strRef>
              <c:f>'n=43'!$BL$45</c:f>
              <c:strCache>
                <c:ptCount val="1"/>
                <c:pt idx="0">
                  <c:v>ไม่เหมาะสมต้องปรับปรุง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'n=43'!$BM$45:$BR$45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FF7-4EFC-81B0-1A1FDAC54467}"/>
            </c:ext>
          </c:extLst>
        </c:ser>
        <c:ser>
          <c:idx val="1"/>
          <c:order val="1"/>
          <c:tx>
            <c:strRef>
              <c:f>'n=43'!$BL$46</c:f>
              <c:strCache>
                <c:ptCount val="1"/>
                <c:pt idx="0">
                  <c:v>น้อย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'n=43'!$BM$46:$BR$46</c:f>
              <c:numCache>
                <c:formatCode>General</c:formatCode>
                <c:ptCount val="6"/>
                <c:pt idx="0">
                  <c:v>0</c:v>
                </c:pt>
                <c:pt idx="1">
                  <c:v>5</c:v>
                </c:pt>
                <c:pt idx="2">
                  <c:v>1</c:v>
                </c:pt>
                <c:pt idx="3">
                  <c:v>3</c:v>
                </c:pt>
                <c:pt idx="4">
                  <c:v>4</c:v>
                </c:pt>
                <c:pt idx="5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FF7-4EFC-81B0-1A1FDAC54467}"/>
            </c:ext>
          </c:extLst>
        </c:ser>
        <c:ser>
          <c:idx val="2"/>
          <c:order val="2"/>
          <c:tx>
            <c:strRef>
              <c:f>'n=43'!$BL$47</c:f>
              <c:strCache>
                <c:ptCount val="1"/>
                <c:pt idx="0">
                  <c:v>ปานกลาง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'n=43'!$BM$47:$BR$47</c:f>
              <c:numCache>
                <c:formatCode>General</c:formatCode>
                <c:ptCount val="6"/>
                <c:pt idx="0">
                  <c:v>7</c:v>
                </c:pt>
                <c:pt idx="1">
                  <c:v>23</c:v>
                </c:pt>
                <c:pt idx="2">
                  <c:v>24</c:v>
                </c:pt>
                <c:pt idx="3">
                  <c:v>8</c:v>
                </c:pt>
                <c:pt idx="4">
                  <c:v>15</c:v>
                </c:pt>
                <c:pt idx="5">
                  <c:v>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FF7-4EFC-81B0-1A1FDAC54467}"/>
            </c:ext>
          </c:extLst>
        </c:ser>
        <c:ser>
          <c:idx val="3"/>
          <c:order val="3"/>
          <c:tx>
            <c:strRef>
              <c:f>'n=43'!$BL$48</c:f>
              <c:strCache>
                <c:ptCount val="1"/>
                <c:pt idx="0">
                  <c:v>เหมาะสม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'n=43'!$BM$48:$BR$48</c:f>
              <c:numCache>
                <c:formatCode>General</c:formatCode>
                <c:ptCount val="6"/>
                <c:pt idx="0">
                  <c:v>32</c:v>
                </c:pt>
                <c:pt idx="1">
                  <c:v>12</c:v>
                </c:pt>
                <c:pt idx="2">
                  <c:v>17</c:v>
                </c:pt>
                <c:pt idx="3">
                  <c:v>27</c:v>
                </c:pt>
                <c:pt idx="4">
                  <c:v>21</c:v>
                </c:pt>
                <c:pt idx="5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2FF7-4EFC-81B0-1A1FDAC54467}"/>
            </c:ext>
          </c:extLst>
        </c:ser>
        <c:ser>
          <c:idx val="4"/>
          <c:order val="4"/>
          <c:tx>
            <c:strRef>
              <c:f>'n=43'!$BL$49</c:f>
              <c:strCache>
                <c:ptCount val="1"/>
                <c:pt idx="0">
                  <c:v>เหมาะสมที่สุด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'n=43'!$BM$49:$BR$49</c:f>
              <c:numCache>
                <c:formatCode>General</c:formatCode>
                <c:ptCount val="6"/>
                <c:pt idx="0">
                  <c:v>4</c:v>
                </c:pt>
                <c:pt idx="1">
                  <c:v>3</c:v>
                </c:pt>
                <c:pt idx="2">
                  <c:v>1</c:v>
                </c:pt>
                <c:pt idx="3">
                  <c:v>5</c:v>
                </c:pt>
                <c:pt idx="4">
                  <c:v>2</c:v>
                </c:pt>
                <c:pt idx="5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2FF7-4EFC-81B0-1A1FDAC54467}"/>
            </c:ext>
          </c:extLst>
        </c:ser>
        <c:dLbls>
          <c:showVal val="1"/>
        </c:dLbls>
        <c:overlap val="100"/>
        <c:axId val="70529024"/>
        <c:axId val="70530560"/>
      </c:barChart>
      <c:catAx>
        <c:axId val="70529024"/>
        <c:scaling>
          <c:orientation val="minMax"/>
        </c:scaling>
        <c:delete val="1"/>
        <c:axPos val="b"/>
        <c:majorTickMark val="none"/>
        <c:tickLblPos val="none"/>
        <c:crossAx val="70530560"/>
        <c:crosses val="autoZero"/>
        <c:auto val="1"/>
        <c:lblAlgn val="ctr"/>
        <c:lblOffset val="100"/>
      </c:catAx>
      <c:valAx>
        <c:axId val="7053056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70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996577266480548"/>
          <c:y val="2.2936395685123821E-2"/>
          <c:w val="0.69275772059776819"/>
          <c:h val="7.3504464756918797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th-TH"/>
    </a:p>
  </c:txPr>
  <c:externalData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9633020606466757E-2"/>
          <c:y val="0.19356036004615715"/>
          <c:w val="0.94866485173395876"/>
          <c:h val="0.74784331725691933"/>
        </c:manualLayout>
      </c:layout>
      <c:barChart>
        <c:barDir val="col"/>
        <c:grouping val="percentStacked"/>
        <c:ser>
          <c:idx val="0"/>
          <c:order val="0"/>
          <c:tx>
            <c:strRef>
              <c:f>'n=31'!$BL$33</c:f>
              <c:strCache>
                <c:ptCount val="1"/>
                <c:pt idx="0">
                  <c:v>ไม่เหมาะสมต้องปรับปรุง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'n=31'!$BM$33:$BR$33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C94-4542-9D57-0CC8F0977111}"/>
            </c:ext>
          </c:extLst>
        </c:ser>
        <c:ser>
          <c:idx val="1"/>
          <c:order val="1"/>
          <c:tx>
            <c:strRef>
              <c:f>'n=31'!$BL$34</c:f>
              <c:strCache>
                <c:ptCount val="1"/>
                <c:pt idx="0">
                  <c:v>น้อย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'n=31'!$BM$34:$BR$34</c:f>
              <c:numCache>
                <c:formatCode>General</c:formatCode>
                <c:ptCount val="6"/>
                <c:pt idx="0">
                  <c:v>0</c:v>
                </c:pt>
                <c:pt idx="1">
                  <c:v>4</c:v>
                </c:pt>
                <c:pt idx="2">
                  <c:v>0</c:v>
                </c:pt>
                <c:pt idx="3">
                  <c:v>2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C94-4542-9D57-0CC8F0977111}"/>
            </c:ext>
          </c:extLst>
        </c:ser>
        <c:ser>
          <c:idx val="2"/>
          <c:order val="2"/>
          <c:tx>
            <c:strRef>
              <c:f>'n=31'!$BL$35</c:f>
              <c:strCache>
                <c:ptCount val="1"/>
                <c:pt idx="0">
                  <c:v>ปานกลาง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'n=31'!$BM$35:$BR$35</c:f>
              <c:numCache>
                <c:formatCode>General</c:formatCode>
                <c:ptCount val="6"/>
                <c:pt idx="0">
                  <c:v>4</c:v>
                </c:pt>
                <c:pt idx="1">
                  <c:v>15</c:v>
                </c:pt>
                <c:pt idx="2">
                  <c:v>16</c:v>
                </c:pt>
                <c:pt idx="3">
                  <c:v>7</c:v>
                </c:pt>
                <c:pt idx="4">
                  <c:v>12</c:v>
                </c:pt>
                <c:pt idx="5">
                  <c:v>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C94-4542-9D57-0CC8F0977111}"/>
            </c:ext>
          </c:extLst>
        </c:ser>
        <c:ser>
          <c:idx val="3"/>
          <c:order val="3"/>
          <c:tx>
            <c:strRef>
              <c:f>'n=31'!$BL$36</c:f>
              <c:strCache>
                <c:ptCount val="1"/>
                <c:pt idx="0">
                  <c:v>เหมาะสม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'n=31'!$BM$36:$BR$36</c:f>
              <c:numCache>
                <c:formatCode>General</c:formatCode>
                <c:ptCount val="6"/>
                <c:pt idx="0">
                  <c:v>24</c:v>
                </c:pt>
                <c:pt idx="1">
                  <c:v>10</c:v>
                </c:pt>
                <c:pt idx="2">
                  <c:v>14</c:v>
                </c:pt>
                <c:pt idx="3">
                  <c:v>18</c:v>
                </c:pt>
                <c:pt idx="4">
                  <c:v>14</c:v>
                </c:pt>
                <c:pt idx="5">
                  <c:v>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C94-4542-9D57-0CC8F0977111}"/>
            </c:ext>
          </c:extLst>
        </c:ser>
        <c:ser>
          <c:idx val="4"/>
          <c:order val="4"/>
          <c:tx>
            <c:strRef>
              <c:f>'n=31'!$BL$37</c:f>
              <c:strCache>
                <c:ptCount val="1"/>
                <c:pt idx="0">
                  <c:v>เหมาะสมที่สุด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'n=31'!$BM$37:$BR$37</c:f>
              <c:numCache>
                <c:formatCode>General</c:formatCode>
                <c:ptCount val="6"/>
                <c:pt idx="0">
                  <c:v>3</c:v>
                </c:pt>
                <c:pt idx="1">
                  <c:v>2</c:v>
                </c:pt>
                <c:pt idx="2">
                  <c:v>1</c:v>
                </c:pt>
                <c:pt idx="3">
                  <c:v>4</c:v>
                </c:pt>
                <c:pt idx="4">
                  <c:v>2</c:v>
                </c:pt>
                <c:pt idx="5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C94-4542-9D57-0CC8F0977111}"/>
            </c:ext>
          </c:extLst>
        </c:ser>
        <c:dLbls>
          <c:showVal val="1"/>
        </c:dLbls>
        <c:overlap val="100"/>
        <c:axId val="69407872"/>
        <c:axId val="69409408"/>
      </c:barChart>
      <c:catAx>
        <c:axId val="69407872"/>
        <c:scaling>
          <c:orientation val="minMax"/>
        </c:scaling>
        <c:delete val="1"/>
        <c:axPos val="b"/>
        <c:majorTickMark val="none"/>
        <c:tickLblPos val="none"/>
        <c:crossAx val="69409408"/>
        <c:crosses val="autoZero"/>
        <c:auto val="1"/>
        <c:lblAlgn val="ctr"/>
        <c:lblOffset val="100"/>
      </c:catAx>
      <c:valAx>
        <c:axId val="6940940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69407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21795945719551"/>
          <c:y val="2.8118250683778542E-2"/>
          <c:w val="0.71393859943039029"/>
          <c:h val="9.3749028337642579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2000"/>
      </a:pPr>
      <a:endParaRPr lang="th-TH"/>
    </a:p>
  </c:txPr>
  <c:externalData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4993913804252744E-2"/>
          <c:y val="0.14682246620454567"/>
          <c:w val="0.94172106204115802"/>
          <c:h val="0.6996098772378111"/>
        </c:manualLayout>
      </c:layout>
      <c:barChart>
        <c:barDir val="col"/>
        <c:grouping val="percentStacked"/>
        <c:ser>
          <c:idx val="0"/>
          <c:order val="0"/>
          <c:tx>
            <c:strRef>
              <c:f>'n=43'!$BS$45</c:f>
              <c:strCache>
                <c:ptCount val="1"/>
                <c:pt idx="0">
                  <c:v>ไม่ได้รับความร่วมมือ ต้องปรับปรุง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'n=43'!$BT$45:$BX$45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AE7-4E19-9F1A-5C39B7B70823}"/>
            </c:ext>
          </c:extLst>
        </c:ser>
        <c:ser>
          <c:idx val="1"/>
          <c:order val="1"/>
          <c:tx>
            <c:strRef>
              <c:f>'n=43'!$BS$46</c:f>
              <c:strCache>
                <c:ptCount val="1"/>
                <c:pt idx="0">
                  <c:v>น้อย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'n=43'!$BT$46:$BX$46</c:f>
              <c:numCache>
                <c:formatCode>General</c:formatCode>
                <c:ptCount val="5"/>
                <c:pt idx="0">
                  <c:v>2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AE7-4E19-9F1A-5C39B7B70823}"/>
            </c:ext>
          </c:extLst>
        </c:ser>
        <c:ser>
          <c:idx val="2"/>
          <c:order val="2"/>
          <c:tx>
            <c:strRef>
              <c:f>'n=43'!$BS$47</c:f>
              <c:strCache>
                <c:ptCount val="1"/>
                <c:pt idx="0">
                  <c:v>ปานกลาง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'n=43'!$BT$47:$BX$47</c:f>
              <c:numCache>
                <c:formatCode>General</c:formatCode>
                <c:ptCount val="5"/>
                <c:pt idx="0">
                  <c:v>16</c:v>
                </c:pt>
                <c:pt idx="1">
                  <c:v>14</c:v>
                </c:pt>
                <c:pt idx="2">
                  <c:v>10</c:v>
                </c:pt>
                <c:pt idx="3">
                  <c:v>7</c:v>
                </c:pt>
                <c:pt idx="4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AE7-4E19-9F1A-5C39B7B70823}"/>
            </c:ext>
          </c:extLst>
        </c:ser>
        <c:ser>
          <c:idx val="3"/>
          <c:order val="3"/>
          <c:tx>
            <c:strRef>
              <c:f>'n=43'!$BS$48</c:f>
              <c:strCache>
                <c:ptCount val="1"/>
                <c:pt idx="0">
                  <c:v>ดี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'n=43'!$BT$48:$BX$48</c:f>
              <c:numCache>
                <c:formatCode>General</c:formatCode>
                <c:ptCount val="5"/>
                <c:pt idx="0">
                  <c:v>23</c:v>
                </c:pt>
                <c:pt idx="1">
                  <c:v>26</c:v>
                </c:pt>
                <c:pt idx="2">
                  <c:v>29</c:v>
                </c:pt>
                <c:pt idx="3">
                  <c:v>28</c:v>
                </c:pt>
                <c:pt idx="4">
                  <c:v>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AE7-4E19-9F1A-5C39B7B70823}"/>
            </c:ext>
          </c:extLst>
        </c:ser>
        <c:ser>
          <c:idx val="4"/>
          <c:order val="4"/>
          <c:tx>
            <c:strRef>
              <c:f>'n=43'!$BS$49</c:f>
              <c:strCache>
                <c:ptCount val="1"/>
                <c:pt idx="0">
                  <c:v>ดีมาก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'n=43'!$BT$49:$BX$49</c:f>
              <c:numCache>
                <c:formatCode>General</c:formatCode>
                <c:ptCount val="5"/>
                <c:pt idx="0">
                  <c:v>2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AE7-4E19-9F1A-5C39B7B70823}"/>
            </c:ext>
          </c:extLst>
        </c:ser>
        <c:dLbls>
          <c:showVal val="1"/>
        </c:dLbls>
        <c:overlap val="100"/>
        <c:axId val="70870528"/>
        <c:axId val="70872064"/>
      </c:barChart>
      <c:catAx>
        <c:axId val="70870528"/>
        <c:scaling>
          <c:orientation val="minMax"/>
        </c:scaling>
        <c:axPos val="b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70872064"/>
        <c:crosses val="autoZero"/>
        <c:auto val="1"/>
        <c:lblAlgn val="ctr"/>
        <c:lblOffset val="100"/>
      </c:catAx>
      <c:valAx>
        <c:axId val="7087206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70870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126060329415355"/>
          <c:y val="2.1359998832907293E-2"/>
          <c:w val="0.53395212826657545"/>
          <c:h val="5.5755927881377142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600"/>
      </a:pPr>
      <a:endParaRPr lang="th-TH"/>
    </a:p>
  </c:txPr>
  <c:externalData r:id="rId2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0984641771263743E-2"/>
          <c:y val="0.21069113327655919"/>
          <c:w val="0.94691414810772401"/>
          <c:h val="0.71262556280418043"/>
        </c:manualLayout>
      </c:layout>
      <c:barChart>
        <c:barDir val="col"/>
        <c:grouping val="percentStacked"/>
        <c:ser>
          <c:idx val="0"/>
          <c:order val="0"/>
          <c:tx>
            <c:strRef>
              <c:f>'n=31'!$BS$33</c:f>
              <c:strCache>
                <c:ptCount val="1"/>
                <c:pt idx="0">
                  <c:v>ไม่ได้รับความร่วมมือ ต้องปรับปรุง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'n=31'!$BT$33:$BX$33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032-4051-808F-CE4AB83E9931}"/>
            </c:ext>
          </c:extLst>
        </c:ser>
        <c:ser>
          <c:idx val="1"/>
          <c:order val="1"/>
          <c:tx>
            <c:strRef>
              <c:f>'n=31'!$BS$34</c:f>
              <c:strCache>
                <c:ptCount val="1"/>
                <c:pt idx="0">
                  <c:v>น้อย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'n=31'!$BT$34:$BX$34</c:f>
              <c:numCache>
                <c:formatCode>General</c:formatCode>
                <c:ptCount val="5"/>
                <c:pt idx="0">
                  <c:v>2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032-4051-808F-CE4AB83E9931}"/>
            </c:ext>
          </c:extLst>
        </c:ser>
        <c:ser>
          <c:idx val="2"/>
          <c:order val="2"/>
          <c:tx>
            <c:strRef>
              <c:f>'n=31'!$BS$35</c:f>
              <c:strCache>
                <c:ptCount val="1"/>
                <c:pt idx="0">
                  <c:v>ปานกลาง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'n=31'!$BT$35:$BX$35</c:f>
              <c:numCache>
                <c:formatCode>General</c:formatCode>
                <c:ptCount val="5"/>
                <c:pt idx="0">
                  <c:v>8</c:v>
                </c:pt>
                <c:pt idx="1">
                  <c:v>7</c:v>
                </c:pt>
                <c:pt idx="2">
                  <c:v>7</c:v>
                </c:pt>
                <c:pt idx="3">
                  <c:v>4</c:v>
                </c:pt>
                <c:pt idx="4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032-4051-808F-CE4AB83E9931}"/>
            </c:ext>
          </c:extLst>
        </c:ser>
        <c:ser>
          <c:idx val="3"/>
          <c:order val="3"/>
          <c:tx>
            <c:strRef>
              <c:f>'n=31'!$BS$36</c:f>
              <c:strCache>
                <c:ptCount val="1"/>
                <c:pt idx="0">
                  <c:v>ดี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'n=31'!$BT$36:$BX$36</c:f>
              <c:numCache>
                <c:formatCode>General</c:formatCode>
                <c:ptCount val="5"/>
                <c:pt idx="0">
                  <c:v>19</c:v>
                </c:pt>
                <c:pt idx="1">
                  <c:v>21</c:v>
                </c:pt>
                <c:pt idx="2">
                  <c:v>22</c:v>
                </c:pt>
                <c:pt idx="3">
                  <c:v>22</c:v>
                </c:pt>
                <c:pt idx="4">
                  <c:v>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032-4051-808F-CE4AB83E9931}"/>
            </c:ext>
          </c:extLst>
        </c:ser>
        <c:ser>
          <c:idx val="4"/>
          <c:order val="4"/>
          <c:tx>
            <c:strRef>
              <c:f>'n=31'!$BS$37</c:f>
              <c:strCache>
                <c:ptCount val="1"/>
                <c:pt idx="0">
                  <c:v>ดีมาก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'n=31'!$BT$37:$BX$37</c:f>
              <c:numCache>
                <c:formatCode>General</c:formatCode>
                <c:ptCount val="5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5</c:v>
                </c:pt>
                <c:pt idx="4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032-4051-808F-CE4AB83E9931}"/>
            </c:ext>
          </c:extLst>
        </c:ser>
        <c:dLbls>
          <c:showVal val="1"/>
        </c:dLbls>
        <c:overlap val="100"/>
        <c:axId val="70789760"/>
        <c:axId val="70807936"/>
      </c:barChart>
      <c:catAx>
        <c:axId val="70789760"/>
        <c:scaling>
          <c:orientation val="minMax"/>
        </c:scaling>
        <c:delete val="1"/>
        <c:axPos val="b"/>
        <c:majorTickMark val="none"/>
        <c:tickLblPos val="none"/>
        <c:crossAx val="70807936"/>
        <c:crosses val="autoZero"/>
        <c:auto val="1"/>
        <c:lblAlgn val="ctr"/>
        <c:lblOffset val="100"/>
      </c:catAx>
      <c:valAx>
        <c:axId val="7080793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70789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214937241755671"/>
          <c:y val="2.9221191437782238E-2"/>
          <c:w val="0.80870446887208391"/>
          <c:h val="0.12022613812974951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2000"/>
      </a:pPr>
      <a:endParaRPr lang="th-TH"/>
    </a:p>
  </c:txPr>
  <c:externalData r:id="rId2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AE0-40B3-AC83-5FEE140DD599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AE0-40B3-AC83-5FEE140DD599}"/>
              </c:ext>
            </c:extLst>
          </c:dPt>
          <c:dPt>
            <c:idx val="2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AE0-40B3-AC83-5FEE140DD599}"/>
              </c:ext>
            </c:extLst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AE0-40B3-AC83-5FEE140DD599}"/>
              </c:ext>
            </c:extLst>
          </c:dPt>
          <c:dPt>
            <c:idx val="4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AE0-40B3-AC83-5FEE140DD599}"/>
              </c:ext>
            </c:extLst>
          </c:dPt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AE0-40B3-AC83-5FEE140DD599}"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AE0-40B3-AC83-5FEE140DD59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th-TH"/>
                      <a:t>ปานกลาง</a:t>
                    </a:r>
                  </a:p>
                  <a:p>
                    <a:fld id="{0636864F-398D-49A1-A8A8-D58CA48712E0}" type="VALUE">
                      <a:rPr lang="en-US" smtClean="0"/>
                      <a:pPr/>
                      <a:t>[VALUE]</a:t>
                    </a:fld>
                    <a:r>
                      <a:rPr lang="en-US" baseline="0"/>
                      <a:t>, </a:t>
                    </a:r>
                    <a:fld id="{4132201A-29F6-4134-8ECB-34DC8B700AB6}" type="PERCENTAGE">
                      <a:rPr lang="en-US" baseline="0"/>
                      <a:pPr/>
                      <a:t>[PERCENTAGE]</a:t>
                    </a:fld>
                    <a:endParaRPr lang="en-US" baseline="0"/>
                  </a:p>
                </c:rich>
              </c:tx>
              <c:dLblPos val="bestFit"/>
              <c:showVal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2AE0-40B3-AC83-5FEE140DD59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th-TH" dirty="0"/>
                      <a:t>เหมาะสมมาก</a:t>
                    </a:r>
                  </a:p>
                  <a:p>
                    <a:fld id="{D8ED82A2-9BF2-4FF4-9128-284CF00D68BB}" type="VALUE">
                      <a:rPr lang="en-US" smtClean="0"/>
                      <a:pPr/>
                      <a:t>[VALUE]</a:t>
                    </a:fld>
                    <a:r>
                      <a:rPr lang="en-US" baseline="0" dirty="0"/>
                      <a:t>, </a:t>
                    </a:r>
                    <a:fld id="{A15CE923-A3C0-49C3-A8A4-B8DE7B8E3541}" type="PERCENTAGE">
                      <a:rPr lang="en-US" baseline="0"/>
                      <a:pPr/>
                      <a:t>[PERCENTAGE]</a:t>
                    </a:fld>
                    <a:endParaRPr lang="en-US" baseline="0" dirty="0"/>
                  </a:p>
                </c:rich>
              </c:tx>
              <c:dLblPos val="bestFit"/>
              <c:showVal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2AE0-40B3-AC83-5FEE140DD599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th-TH" dirty="0"/>
                      <a:t>เหมาะสมมากที่สุด</a:t>
                    </a:r>
                  </a:p>
                  <a:p>
                    <a:fld id="{22F24890-DCB2-4D6A-84FE-A8703AE25C1D}" type="VALUE">
                      <a:rPr lang="en-US" smtClean="0"/>
                      <a:pPr/>
                      <a:t>[VALUE]</a:t>
                    </a:fld>
                    <a:r>
                      <a:rPr lang="en-US" baseline="0" dirty="0"/>
                      <a:t>, </a:t>
                    </a:r>
                    <a:fld id="{CCF10A4D-DC0B-438A-920A-53888E71F80B}" type="PERCENTAGE">
                      <a:rPr lang="en-US" baseline="0"/>
                      <a:pPr/>
                      <a:t>[PERCENTAGE]</a:t>
                    </a:fld>
                    <a:endParaRPr lang="en-US" baseline="0" dirty="0"/>
                  </a:p>
                </c:rich>
              </c:tx>
              <c:dLblPos val="bestFit"/>
              <c:showVal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2AE0-40B3-AC83-5FEE140DD5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estFit"/>
            <c:showVal val="1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'n=43'!$BY$45:$BY$49</c:f>
              <c:strCache>
                <c:ptCount val="5"/>
                <c:pt idx="0">
                  <c:v>ไม่เหมาะสม</c:v>
                </c:pt>
                <c:pt idx="1">
                  <c:v>เหมาะสมน้อย</c:v>
                </c:pt>
                <c:pt idx="2">
                  <c:v>ปานกลาง</c:v>
                </c:pt>
                <c:pt idx="3">
                  <c:v>เหมาะสมมาก</c:v>
                </c:pt>
                <c:pt idx="4">
                  <c:v>เหมาะสมมากที่สุด</c:v>
                </c:pt>
              </c:strCache>
            </c:strRef>
          </c:cat>
          <c:val>
            <c:numRef>
              <c:f>'n=43'!$BZ$45:$BZ$49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5</c:v>
                </c:pt>
                <c:pt idx="3">
                  <c:v>30</c:v>
                </c:pt>
                <c:pt idx="4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2AE0-40B3-AC83-5FEE140DD599}"/>
            </c:ext>
          </c:extLst>
        </c:ser>
        <c:dLbls>
          <c:showVal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 sz="1600"/>
      </a:pPr>
      <a:endParaRPr lang="th-TH"/>
    </a:p>
  </c:txPr>
  <c:externalData r:id="rId2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01C-4A08-9EFE-59CCAE119882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01C-4A08-9EFE-59CCAE119882}"/>
              </c:ext>
            </c:extLst>
          </c:dPt>
          <c:dPt>
            <c:idx val="2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01C-4A08-9EFE-59CCAE119882}"/>
              </c:ext>
            </c:extLst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01C-4A08-9EFE-59CCAE119882}"/>
              </c:ext>
            </c:extLst>
          </c:dPt>
          <c:dPt>
            <c:idx val="4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01C-4A08-9EFE-59CCAE119882}"/>
              </c:ext>
            </c:extLst>
          </c:dPt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01C-4A08-9EFE-59CCAE119882}"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01C-4A08-9EFE-59CCAE11988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th-TH"/>
                      <a:t>ปานกลาง</a:t>
                    </a:r>
                  </a:p>
                  <a:p>
                    <a:fld id="{C53AA97B-89EA-4467-8174-E551BECAC5A4}" type="VALUE">
                      <a:rPr lang="en-US" smtClean="0"/>
                      <a:pPr/>
                      <a:t>[VALUE]</a:t>
                    </a:fld>
                    <a:r>
                      <a:rPr lang="en-US" baseline="0"/>
                      <a:t>, </a:t>
                    </a:r>
                    <a:fld id="{D86405B9-184F-40F6-836E-DBA41D517C9A}" type="PERCENTAGE">
                      <a:rPr lang="en-US" baseline="0"/>
                      <a:pPr/>
                      <a:t>[PERCENTAGE]</a:t>
                    </a:fld>
                    <a:endParaRPr lang="en-US" baseline="0"/>
                  </a:p>
                </c:rich>
              </c:tx>
              <c:dLblPos val="bestFit"/>
              <c:showVal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701C-4A08-9EFE-59CCAE119882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th-TH"/>
                      <a:t>เหมาะสมมาก</a:t>
                    </a:r>
                  </a:p>
                  <a:p>
                    <a:fld id="{B512CBF4-F3E9-44F0-9AD3-FA2262BF7E43}" type="VALUE">
                      <a:rPr lang="en-US" smtClean="0"/>
                      <a:pPr/>
                      <a:t>[VALUE]</a:t>
                    </a:fld>
                    <a:r>
                      <a:rPr lang="en-US" baseline="0"/>
                      <a:t>, </a:t>
                    </a:r>
                    <a:fld id="{A09F49EE-B165-46A4-BDF0-309F8C0602DF}" type="PERCENTAGE">
                      <a:rPr lang="en-US" baseline="0"/>
                      <a:pPr/>
                      <a:t>[PERCENTAGE]</a:t>
                    </a:fld>
                    <a:endParaRPr lang="en-US" baseline="0"/>
                  </a:p>
                </c:rich>
              </c:tx>
              <c:dLblPos val="bestFit"/>
              <c:showVal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701C-4A08-9EFE-59CCAE119882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th-TH"/>
                      <a:t>เหมาะสมมากที่สุด</a:t>
                    </a:r>
                  </a:p>
                  <a:p>
                    <a:fld id="{6596955E-4793-4D8C-8DD6-76061B36691E}" type="VALUE">
                      <a:rPr lang="en-US" smtClean="0"/>
                      <a:pPr/>
                      <a:t>[VALUE]</a:t>
                    </a:fld>
                    <a:r>
                      <a:rPr lang="en-US" baseline="0"/>
                      <a:t>, </a:t>
                    </a:r>
                    <a:fld id="{A1E1B16A-BB53-4C6E-AD8E-E824CF20F1E5}" type="PERCENTAGE">
                      <a:rPr lang="en-US" baseline="0"/>
                      <a:pPr/>
                      <a:t>[PERCENTAGE]</a:t>
                    </a:fld>
                    <a:endParaRPr lang="en-US" baseline="0"/>
                  </a:p>
                </c:rich>
              </c:tx>
              <c:dLblPos val="bestFit"/>
              <c:showVal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701C-4A08-9EFE-59CCAE1198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estFit"/>
            <c:showVal val="1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'n=31'!$BY$33:$BY$37</c:f>
              <c:strCache>
                <c:ptCount val="5"/>
                <c:pt idx="0">
                  <c:v>ไม่เหมาะสม</c:v>
                </c:pt>
                <c:pt idx="1">
                  <c:v>เหมาะสมน้อย</c:v>
                </c:pt>
                <c:pt idx="2">
                  <c:v>ปานกลาง</c:v>
                </c:pt>
                <c:pt idx="3">
                  <c:v>เหมาะสมมาก</c:v>
                </c:pt>
                <c:pt idx="4">
                  <c:v>เหมาะสมมากที่สุด</c:v>
                </c:pt>
              </c:strCache>
            </c:strRef>
          </c:cat>
          <c:val>
            <c:numRef>
              <c:f>'n=31'!$BZ$33:$BZ$37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21</c:v>
                </c:pt>
                <c:pt idx="4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701C-4A08-9EFE-59CCAE119882}"/>
            </c:ext>
          </c:extLst>
        </c:ser>
        <c:dLbls>
          <c:showVal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 sz="1600" b="1"/>
      </a:pPr>
      <a:endParaRPr lang="th-TH"/>
    </a:p>
  </c:txPr>
  <c:externalData r:id="rId2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3984698193717517E-2"/>
          <c:y val="0.13312693498452013"/>
          <c:w val="0.94302828881926948"/>
          <c:h val="0.7308683357304796"/>
        </c:manualLayout>
      </c:layout>
      <c:barChart>
        <c:barDir val="col"/>
        <c:grouping val="percentStacked"/>
        <c:ser>
          <c:idx val="0"/>
          <c:order val="0"/>
          <c:tx>
            <c:strRef>
              <c:f>'n=43'!$BZ$53</c:f>
              <c:strCache>
                <c:ptCount val="1"/>
                <c:pt idx="0">
                  <c:v>ไม่เหมาะสมต้องปรับปรุง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val>
            <c:numRef>
              <c:f>'n=43'!$CA$53:$CF$53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619-4909-B43D-7B82E3501993}"/>
            </c:ext>
          </c:extLst>
        </c:ser>
        <c:ser>
          <c:idx val="1"/>
          <c:order val="1"/>
          <c:tx>
            <c:strRef>
              <c:f>'n=43'!$BZ$54</c:f>
              <c:strCache>
                <c:ptCount val="1"/>
                <c:pt idx="0">
                  <c:v>น้อย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val>
            <c:numRef>
              <c:f>'n=43'!$CA$54:$CF$54</c:f>
              <c:numCache>
                <c:formatCode>General</c:formatCode>
                <c:ptCount val="6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619-4909-B43D-7B82E3501993}"/>
            </c:ext>
          </c:extLst>
        </c:ser>
        <c:ser>
          <c:idx val="2"/>
          <c:order val="2"/>
          <c:tx>
            <c:strRef>
              <c:f>'n=43'!$BZ$55</c:f>
              <c:strCache>
                <c:ptCount val="1"/>
                <c:pt idx="0">
                  <c:v>ปานกลาง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val>
            <c:numRef>
              <c:f>'n=43'!$CA$55:$CF$55</c:f>
              <c:numCache>
                <c:formatCode>General</c:formatCode>
                <c:ptCount val="6"/>
                <c:pt idx="0">
                  <c:v>6</c:v>
                </c:pt>
                <c:pt idx="1">
                  <c:v>1</c:v>
                </c:pt>
                <c:pt idx="2">
                  <c:v>2</c:v>
                </c:pt>
                <c:pt idx="3">
                  <c:v>4</c:v>
                </c:pt>
                <c:pt idx="4">
                  <c:v>5</c:v>
                </c:pt>
                <c:pt idx="5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619-4909-B43D-7B82E3501993}"/>
            </c:ext>
          </c:extLst>
        </c:ser>
        <c:ser>
          <c:idx val="3"/>
          <c:order val="3"/>
          <c:tx>
            <c:strRef>
              <c:f>'n=43'!$BZ$56</c:f>
              <c:strCache>
                <c:ptCount val="1"/>
                <c:pt idx="0">
                  <c:v>เหมาะสม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val>
            <c:numRef>
              <c:f>'n=43'!$CA$56:$CF$56</c:f>
              <c:numCache>
                <c:formatCode>General</c:formatCode>
                <c:ptCount val="6"/>
                <c:pt idx="0">
                  <c:v>24</c:v>
                </c:pt>
                <c:pt idx="1">
                  <c:v>23</c:v>
                </c:pt>
                <c:pt idx="2">
                  <c:v>20</c:v>
                </c:pt>
                <c:pt idx="3">
                  <c:v>26</c:v>
                </c:pt>
                <c:pt idx="4">
                  <c:v>20</c:v>
                </c:pt>
                <c:pt idx="5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2619-4909-B43D-7B82E3501993}"/>
            </c:ext>
          </c:extLst>
        </c:ser>
        <c:ser>
          <c:idx val="4"/>
          <c:order val="4"/>
          <c:tx>
            <c:strRef>
              <c:f>'n=43'!$BZ$57</c:f>
              <c:strCache>
                <c:ptCount val="1"/>
                <c:pt idx="0">
                  <c:v>เหมาะสมที่สุด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val>
            <c:numRef>
              <c:f>'n=43'!$CA$57:$CF$57</c:f>
              <c:numCache>
                <c:formatCode>General</c:formatCode>
                <c:ptCount val="6"/>
                <c:pt idx="0">
                  <c:v>4</c:v>
                </c:pt>
                <c:pt idx="1">
                  <c:v>11</c:v>
                </c:pt>
                <c:pt idx="2">
                  <c:v>13</c:v>
                </c:pt>
                <c:pt idx="3">
                  <c:v>4</c:v>
                </c:pt>
                <c:pt idx="4">
                  <c:v>9</c:v>
                </c:pt>
                <c:pt idx="5">
                  <c:v>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2619-4909-B43D-7B82E3501993}"/>
            </c:ext>
          </c:extLst>
        </c:ser>
        <c:dLbls/>
        <c:overlap val="100"/>
        <c:axId val="71040000"/>
        <c:axId val="71131904"/>
      </c:barChart>
      <c:catAx>
        <c:axId val="71040000"/>
        <c:scaling>
          <c:orientation val="minMax"/>
        </c:scaling>
        <c:delete val="1"/>
        <c:axPos val="b"/>
        <c:majorTickMark val="none"/>
        <c:tickLblPos val="none"/>
        <c:crossAx val="71131904"/>
        <c:crosses val="autoZero"/>
        <c:auto val="1"/>
        <c:lblAlgn val="ctr"/>
        <c:lblOffset val="100"/>
      </c:catAx>
      <c:valAx>
        <c:axId val="7113190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71040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0891241900547566"/>
          <c:y val="1.5626142707393678E-4"/>
          <c:w val="0.71676774907268814"/>
          <c:h val="8.6531045074474081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th-TH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4994008901061297E-2"/>
          <c:y val="0.15082484564205267"/>
          <c:w val="0.94172096694434948"/>
          <c:h val="0.72463935641732014"/>
        </c:manualLayout>
      </c:layout>
      <c:barChart>
        <c:barDir val="col"/>
        <c:grouping val="percentStacked"/>
        <c:ser>
          <c:idx val="0"/>
          <c:order val="0"/>
          <c:tx>
            <c:strRef>
              <c:f>'Form Responses 1'!$E$33</c:f>
              <c:strCache>
                <c:ptCount val="1"/>
                <c:pt idx="0">
                  <c:v>ปานกลาง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'Form Responses 1'!$F$33:$K$33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B28-405C-8426-DBCCA51CBDCF}"/>
            </c:ext>
          </c:extLst>
        </c:ser>
        <c:ser>
          <c:idx val="1"/>
          <c:order val="1"/>
          <c:tx>
            <c:strRef>
              <c:f>'Form Responses 1'!$E$34</c:f>
              <c:strCache>
                <c:ptCount val="1"/>
                <c:pt idx="0">
                  <c:v>ดี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'Form Responses 1'!$F$34:$K$34</c:f>
              <c:numCache>
                <c:formatCode>General</c:formatCode>
                <c:ptCount val="6"/>
                <c:pt idx="0">
                  <c:v>23</c:v>
                </c:pt>
                <c:pt idx="1">
                  <c:v>25</c:v>
                </c:pt>
                <c:pt idx="2">
                  <c:v>10</c:v>
                </c:pt>
                <c:pt idx="3">
                  <c:v>19</c:v>
                </c:pt>
                <c:pt idx="4">
                  <c:v>16</c:v>
                </c:pt>
                <c:pt idx="5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B28-405C-8426-DBCCA51CBDCF}"/>
            </c:ext>
          </c:extLst>
        </c:ser>
        <c:ser>
          <c:idx val="2"/>
          <c:order val="2"/>
          <c:tx>
            <c:strRef>
              <c:f>'Form Responses 1'!$E$35</c:f>
              <c:strCache>
                <c:ptCount val="1"/>
                <c:pt idx="0">
                  <c:v>ดีมาก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'Form Responses 1'!$F$35:$K$35</c:f>
              <c:numCache>
                <c:formatCode>General</c:formatCode>
                <c:ptCount val="6"/>
                <c:pt idx="0">
                  <c:v>8</c:v>
                </c:pt>
                <c:pt idx="1">
                  <c:v>5</c:v>
                </c:pt>
                <c:pt idx="2">
                  <c:v>21</c:v>
                </c:pt>
                <c:pt idx="3">
                  <c:v>12</c:v>
                </c:pt>
                <c:pt idx="4">
                  <c:v>15</c:v>
                </c:pt>
                <c:pt idx="5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B28-405C-8426-DBCCA51CBDCF}"/>
            </c:ext>
          </c:extLst>
        </c:ser>
        <c:dLbls>
          <c:showVal val="1"/>
        </c:dLbls>
        <c:overlap val="100"/>
        <c:axId val="61775872"/>
        <c:axId val="61777408"/>
      </c:barChart>
      <c:catAx>
        <c:axId val="61775872"/>
        <c:scaling>
          <c:orientation val="minMax"/>
        </c:scaling>
        <c:delete val="1"/>
        <c:axPos val="b"/>
        <c:majorTickMark val="none"/>
        <c:tickLblPos val="none"/>
        <c:crossAx val="61777408"/>
        <c:crosses val="autoZero"/>
        <c:auto val="1"/>
        <c:lblAlgn val="ctr"/>
        <c:lblOffset val="100"/>
      </c:catAx>
      <c:valAx>
        <c:axId val="6177740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61775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9750684697021561"/>
          <c:y val="0"/>
          <c:w val="0.40039693407889232"/>
          <c:h val="8.3178912122257101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th-TH"/>
    </a:p>
  </c:txPr>
  <c:externalData r:id="rId2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3000803324394279E-2"/>
          <c:y val="0.16217643620473887"/>
          <c:w val="0.94430269052325333"/>
          <c:h val="0.73700022503757456"/>
        </c:manualLayout>
      </c:layout>
      <c:barChart>
        <c:barDir val="col"/>
        <c:grouping val="percentStacked"/>
        <c:ser>
          <c:idx val="0"/>
          <c:order val="0"/>
          <c:tx>
            <c:strRef>
              <c:f>'n=31'!$BZ$41</c:f>
              <c:strCache>
                <c:ptCount val="1"/>
                <c:pt idx="0">
                  <c:v>ไม่เหมาะสมต้องปรับปรุง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'n=31'!$CA$41:$CF$41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981-4E7A-87FA-6656FB166B47}"/>
            </c:ext>
          </c:extLst>
        </c:ser>
        <c:ser>
          <c:idx val="1"/>
          <c:order val="1"/>
          <c:tx>
            <c:strRef>
              <c:f>'n=31'!$BZ$42</c:f>
              <c:strCache>
                <c:ptCount val="1"/>
                <c:pt idx="0">
                  <c:v>น้อย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'n=31'!$CA$42:$CF$42</c:f>
              <c:numCache>
                <c:formatCode>General</c:formatCode>
                <c:ptCount val="6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981-4E7A-87FA-6656FB166B47}"/>
            </c:ext>
          </c:extLst>
        </c:ser>
        <c:ser>
          <c:idx val="2"/>
          <c:order val="2"/>
          <c:tx>
            <c:strRef>
              <c:f>'n=31'!$BZ$43</c:f>
              <c:strCache>
                <c:ptCount val="1"/>
                <c:pt idx="0">
                  <c:v>ปานกลาง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'n=31'!$CA$43:$CF$43</c:f>
              <c:numCache>
                <c:formatCode>General</c:formatCode>
                <c:ptCount val="6"/>
                <c:pt idx="0">
                  <c:v>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4</c:v>
                </c:pt>
                <c:pt idx="5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981-4E7A-87FA-6656FB166B47}"/>
            </c:ext>
          </c:extLst>
        </c:ser>
        <c:ser>
          <c:idx val="3"/>
          <c:order val="3"/>
          <c:tx>
            <c:strRef>
              <c:f>'n=31'!$BZ$44</c:f>
              <c:strCache>
                <c:ptCount val="1"/>
                <c:pt idx="0">
                  <c:v>เหมาะสม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'n=31'!$CA$44:$CF$44</c:f>
              <c:numCache>
                <c:formatCode>General</c:formatCode>
                <c:ptCount val="6"/>
                <c:pt idx="0">
                  <c:v>17</c:v>
                </c:pt>
                <c:pt idx="1">
                  <c:v>16</c:v>
                </c:pt>
                <c:pt idx="2">
                  <c:v>15</c:v>
                </c:pt>
                <c:pt idx="3">
                  <c:v>19</c:v>
                </c:pt>
                <c:pt idx="4">
                  <c:v>11</c:v>
                </c:pt>
                <c:pt idx="5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981-4E7A-87FA-6656FB166B47}"/>
            </c:ext>
          </c:extLst>
        </c:ser>
        <c:ser>
          <c:idx val="4"/>
          <c:order val="4"/>
          <c:tx>
            <c:strRef>
              <c:f>'n=31'!$BZ$45</c:f>
              <c:strCache>
                <c:ptCount val="1"/>
                <c:pt idx="0">
                  <c:v>เหมาะสมที่สุด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'n=31'!$CA$45:$CF$45</c:f>
              <c:numCache>
                <c:formatCode>General</c:formatCode>
                <c:ptCount val="6"/>
                <c:pt idx="0">
                  <c:v>3</c:v>
                </c:pt>
                <c:pt idx="1">
                  <c:v>8</c:v>
                </c:pt>
                <c:pt idx="2">
                  <c:v>9</c:v>
                </c:pt>
                <c:pt idx="3">
                  <c:v>4</c:v>
                </c:pt>
                <c:pt idx="4">
                  <c:v>9</c:v>
                </c:pt>
                <c:pt idx="5">
                  <c:v>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981-4E7A-87FA-6656FB166B47}"/>
            </c:ext>
          </c:extLst>
        </c:ser>
        <c:dLbls>
          <c:showVal val="1"/>
        </c:dLbls>
        <c:overlap val="100"/>
        <c:axId val="71176576"/>
        <c:axId val="71178112"/>
      </c:barChart>
      <c:catAx>
        <c:axId val="71176576"/>
        <c:scaling>
          <c:orientation val="minMax"/>
        </c:scaling>
        <c:delete val="1"/>
        <c:axPos val="b"/>
        <c:majorTickMark val="none"/>
        <c:tickLblPos val="none"/>
        <c:crossAx val="71178112"/>
        <c:crosses val="autoZero"/>
        <c:auto val="1"/>
        <c:lblAlgn val="ctr"/>
        <c:lblOffset val="100"/>
      </c:catAx>
      <c:valAx>
        <c:axId val="7117811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71176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615029300573375E-2"/>
          <c:y val="0"/>
          <c:w val="0.85424665412526934"/>
          <c:h val="0.12530280082632644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th-TH"/>
    </a:p>
  </c:txPr>
  <c:externalData r:id="rId2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7D0-476A-969C-43D0B9CDED7A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7D0-476A-969C-43D0B9CDED7A}"/>
              </c:ext>
            </c:extLst>
          </c:dPt>
          <c:dPt>
            <c:idx val="2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7D0-476A-969C-43D0B9CDED7A}"/>
              </c:ext>
            </c:extLst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7D0-476A-969C-43D0B9CDED7A}"/>
              </c:ext>
            </c:extLst>
          </c:dPt>
          <c:dPt>
            <c:idx val="4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07D0-476A-969C-43D0B9CDED7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Val val="1"/>
            <c:showCatName val="1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'n=43'!$CG$45:$CG$49</c:f>
              <c:strCache>
                <c:ptCount val="5"/>
                <c:pt idx="0">
                  <c:v>ไม่เหมาะสม</c:v>
                </c:pt>
                <c:pt idx="1">
                  <c:v>เหมาะสมน้อย</c:v>
                </c:pt>
                <c:pt idx="2">
                  <c:v>ปานกลาง</c:v>
                </c:pt>
                <c:pt idx="3">
                  <c:v>เหมาะสมมาก</c:v>
                </c:pt>
                <c:pt idx="4">
                  <c:v>เหมาะสมมากที่สุด</c:v>
                </c:pt>
              </c:strCache>
            </c:strRef>
          </c:cat>
          <c:val>
            <c:numRef>
              <c:f>'n=43'!$CH$45:$CH$49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11</c:v>
                </c:pt>
                <c:pt idx="3">
                  <c:v>24</c:v>
                </c:pt>
                <c:pt idx="4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07D0-476A-969C-43D0B9CDED7A}"/>
            </c:ext>
          </c:extLst>
        </c:ser>
        <c:dLbls>
          <c:showVal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 sz="1400" b="1"/>
      </a:pPr>
      <a:endParaRPr lang="th-TH"/>
    </a:p>
  </c:txPr>
  <c:externalData r:id="rId2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2E4-4951-BD20-2469F64A853F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2E4-4951-BD20-2469F64A853F}"/>
              </c:ext>
            </c:extLst>
          </c:dPt>
          <c:dPt>
            <c:idx val="2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2E4-4951-BD20-2469F64A853F}"/>
              </c:ext>
            </c:extLst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2E4-4951-BD20-2469F64A853F}"/>
              </c:ext>
            </c:extLst>
          </c:dPt>
          <c:dPt>
            <c:idx val="4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E2E4-4951-BD20-2469F64A853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estFit"/>
            <c:showVal val="1"/>
            <c:showCatName val="1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'n=31'!$CG$33:$CG$37</c:f>
              <c:strCache>
                <c:ptCount val="5"/>
                <c:pt idx="0">
                  <c:v>ไม่เหมาะสม</c:v>
                </c:pt>
                <c:pt idx="1">
                  <c:v>เหมาะสมน้อย</c:v>
                </c:pt>
                <c:pt idx="2">
                  <c:v>ปานกลาง</c:v>
                </c:pt>
                <c:pt idx="3">
                  <c:v>เหมาะสมมาก</c:v>
                </c:pt>
                <c:pt idx="4">
                  <c:v>เหมาะสมมากที่สุด</c:v>
                </c:pt>
              </c:strCache>
            </c:strRef>
          </c:cat>
          <c:val>
            <c:numRef>
              <c:f>'n=31'!$CH$33:$CH$37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6</c:v>
                </c:pt>
                <c:pt idx="3">
                  <c:v>19</c:v>
                </c:pt>
                <c:pt idx="4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E2E4-4951-BD20-2469F64A853F}"/>
            </c:ext>
          </c:extLst>
        </c:ser>
        <c:dLbls>
          <c:showVal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 sz="1800"/>
      </a:pPr>
      <a:endParaRPr lang="th-TH"/>
    </a:p>
  </c:tx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9605790924452504E-2"/>
          <c:y val="0.1636597628450121"/>
          <c:w val="0.93574746966305911"/>
          <c:h val="0.73076760775398375"/>
        </c:manualLayout>
      </c:layout>
      <c:barChart>
        <c:barDir val="col"/>
        <c:grouping val="percentStacked"/>
        <c:ser>
          <c:idx val="0"/>
          <c:order val="0"/>
          <c:tx>
            <c:strRef>
              <c:f>'n=43'!$L$45</c:f>
              <c:strCache>
                <c:ptCount val="1"/>
                <c:pt idx="0">
                  <c:v>ควรปรับปรุง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'n=43'!$M$45:$X$45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1CE-441E-AC8D-52A66F939FEB}"/>
            </c:ext>
          </c:extLst>
        </c:ser>
        <c:ser>
          <c:idx val="1"/>
          <c:order val="1"/>
          <c:tx>
            <c:strRef>
              <c:f>'n=43'!$L$46</c:f>
              <c:strCache>
                <c:ptCount val="1"/>
                <c:pt idx="0">
                  <c:v>พอใช้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'n=43'!$M$46:$X$46</c:f>
              <c:numCache>
                <c:formatCode>General</c:formatCode>
                <c:ptCount val="12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0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1CE-441E-AC8D-52A66F939FEB}"/>
            </c:ext>
          </c:extLst>
        </c:ser>
        <c:ser>
          <c:idx val="2"/>
          <c:order val="2"/>
          <c:tx>
            <c:strRef>
              <c:f>'n=43'!$L$47</c:f>
              <c:strCache>
                <c:ptCount val="1"/>
                <c:pt idx="0">
                  <c:v>ปานกลาง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'n=43'!$M$47:$X$47</c:f>
              <c:numCache>
                <c:formatCode>General</c:formatCode>
                <c:ptCount val="12"/>
                <c:pt idx="0">
                  <c:v>5</c:v>
                </c:pt>
                <c:pt idx="1">
                  <c:v>2</c:v>
                </c:pt>
                <c:pt idx="2">
                  <c:v>0</c:v>
                </c:pt>
                <c:pt idx="3">
                  <c:v>6</c:v>
                </c:pt>
                <c:pt idx="4">
                  <c:v>11</c:v>
                </c:pt>
                <c:pt idx="5">
                  <c:v>12</c:v>
                </c:pt>
                <c:pt idx="6">
                  <c:v>8</c:v>
                </c:pt>
                <c:pt idx="7">
                  <c:v>6</c:v>
                </c:pt>
                <c:pt idx="8">
                  <c:v>6</c:v>
                </c:pt>
                <c:pt idx="9">
                  <c:v>3</c:v>
                </c:pt>
                <c:pt idx="10">
                  <c:v>3</c:v>
                </c:pt>
                <c:pt idx="11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1CE-441E-AC8D-52A66F939FEB}"/>
            </c:ext>
          </c:extLst>
        </c:ser>
        <c:ser>
          <c:idx val="3"/>
          <c:order val="3"/>
          <c:tx>
            <c:strRef>
              <c:f>'n=43'!$L$48</c:f>
              <c:strCache>
                <c:ptCount val="1"/>
                <c:pt idx="0">
                  <c:v>เหมาะสมดี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'n=43'!$M$48:$X$48</c:f>
              <c:numCache>
                <c:formatCode>General</c:formatCode>
                <c:ptCount val="12"/>
                <c:pt idx="0">
                  <c:v>16</c:v>
                </c:pt>
                <c:pt idx="1">
                  <c:v>21</c:v>
                </c:pt>
                <c:pt idx="2">
                  <c:v>19</c:v>
                </c:pt>
                <c:pt idx="3">
                  <c:v>23</c:v>
                </c:pt>
                <c:pt idx="4">
                  <c:v>21</c:v>
                </c:pt>
                <c:pt idx="5">
                  <c:v>22</c:v>
                </c:pt>
                <c:pt idx="6">
                  <c:v>23</c:v>
                </c:pt>
                <c:pt idx="7">
                  <c:v>19</c:v>
                </c:pt>
                <c:pt idx="8">
                  <c:v>25</c:v>
                </c:pt>
                <c:pt idx="9">
                  <c:v>22</c:v>
                </c:pt>
                <c:pt idx="10">
                  <c:v>19</c:v>
                </c:pt>
                <c:pt idx="11">
                  <c:v>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1CE-441E-AC8D-52A66F939FEB}"/>
            </c:ext>
          </c:extLst>
        </c:ser>
        <c:ser>
          <c:idx val="4"/>
          <c:order val="4"/>
          <c:tx>
            <c:strRef>
              <c:f>'n=43'!$L$49</c:f>
              <c:strCache>
                <c:ptCount val="1"/>
                <c:pt idx="0">
                  <c:v>เหมาะสมดีมาก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'n=43'!$M$49:$X$49</c:f>
              <c:numCache>
                <c:formatCode>General</c:formatCode>
                <c:ptCount val="12"/>
                <c:pt idx="0">
                  <c:v>22</c:v>
                </c:pt>
                <c:pt idx="1">
                  <c:v>19</c:v>
                </c:pt>
                <c:pt idx="2">
                  <c:v>24</c:v>
                </c:pt>
                <c:pt idx="3">
                  <c:v>13</c:v>
                </c:pt>
                <c:pt idx="4">
                  <c:v>8</c:v>
                </c:pt>
                <c:pt idx="5">
                  <c:v>7</c:v>
                </c:pt>
                <c:pt idx="6">
                  <c:v>10</c:v>
                </c:pt>
                <c:pt idx="7">
                  <c:v>18</c:v>
                </c:pt>
                <c:pt idx="8">
                  <c:v>9</c:v>
                </c:pt>
                <c:pt idx="9">
                  <c:v>17</c:v>
                </c:pt>
                <c:pt idx="10">
                  <c:v>21</c:v>
                </c:pt>
                <c:pt idx="11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1CE-441E-AC8D-52A66F939FEB}"/>
            </c:ext>
          </c:extLst>
        </c:ser>
        <c:dLbls>
          <c:showVal val="1"/>
        </c:dLbls>
        <c:overlap val="100"/>
        <c:axId val="62882560"/>
        <c:axId val="62884096"/>
      </c:barChart>
      <c:catAx>
        <c:axId val="62882560"/>
        <c:scaling>
          <c:orientation val="minMax"/>
        </c:scaling>
        <c:delete val="1"/>
        <c:axPos val="b"/>
        <c:majorTickMark val="none"/>
        <c:tickLblPos val="none"/>
        <c:crossAx val="62884096"/>
        <c:crosses val="autoZero"/>
        <c:auto val="1"/>
        <c:lblAlgn val="ctr"/>
        <c:lblOffset val="100"/>
      </c:catAx>
      <c:valAx>
        <c:axId val="6288409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62882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041736811827358"/>
          <c:y val="3.536358081588991E-2"/>
          <c:w val="0.73059697572614846"/>
          <c:h val="6.9803527672402693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600"/>
      </a:pPr>
      <a:endParaRPr lang="th-TH"/>
    </a:p>
  </c:tx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hart>
    <c:autoTitleDeleted val="1"/>
    <c:plotArea>
      <c:layout>
        <c:manualLayout>
          <c:layoutTarget val="inner"/>
          <c:xMode val="edge"/>
          <c:yMode val="edge"/>
          <c:x val="6.3882257079041049E-2"/>
          <c:y val="0.1142638230924551"/>
          <c:w val="0.92433150428683297"/>
          <c:h val="0.75374012566713222"/>
        </c:manualLayout>
      </c:layout>
      <c:barChart>
        <c:barDir val="col"/>
        <c:grouping val="percentStacked"/>
        <c:ser>
          <c:idx val="0"/>
          <c:order val="0"/>
          <c:tx>
            <c:strRef>
              <c:f>'n=31'!$L$33</c:f>
              <c:strCache>
                <c:ptCount val="1"/>
                <c:pt idx="0">
                  <c:v>ควรปรับปรุง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'n=31'!$M$33:$X$33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46C-47A9-A963-C34BF1D533D4}"/>
            </c:ext>
          </c:extLst>
        </c:ser>
        <c:ser>
          <c:idx val="1"/>
          <c:order val="1"/>
          <c:tx>
            <c:strRef>
              <c:f>'n=31'!$L$34</c:f>
              <c:strCache>
                <c:ptCount val="1"/>
                <c:pt idx="0">
                  <c:v>พอใช้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'n=31'!$M$34:$X$34</c:f>
              <c:numCache>
                <c:formatCode>General</c:formatCode>
                <c:ptCount val="12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  <c:pt idx="5">
                  <c:v>2</c:v>
                </c:pt>
                <c:pt idx="6">
                  <c:v>1</c:v>
                </c:pt>
                <c:pt idx="7">
                  <c:v>0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46C-47A9-A963-C34BF1D533D4}"/>
            </c:ext>
          </c:extLst>
        </c:ser>
        <c:ser>
          <c:idx val="2"/>
          <c:order val="2"/>
          <c:tx>
            <c:strRef>
              <c:f>'n=31'!$L$35</c:f>
              <c:strCache>
                <c:ptCount val="1"/>
                <c:pt idx="0">
                  <c:v>ปานกลาง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'n=31'!$M$35:$X$35</c:f>
              <c:numCache>
                <c:formatCode>General</c:formatCode>
                <c:ptCount val="12"/>
                <c:pt idx="0">
                  <c:v>3</c:v>
                </c:pt>
                <c:pt idx="1">
                  <c:v>2</c:v>
                </c:pt>
                <c:pt idx="2">
                  <c:v>0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5</c:v>
                </c:pt>
                <c:pt idx="7">
                  <c:v>3</c:v>
                </c:pt>
                <c:pt idx="8">
                  <c:v>4</c:v>
                </c:pt>
                <c:pt idx="9">
                  <c:v>2</c:v>
                </c:pt>
                <c:pt idx="10">
                  <c:v>1</c:v>
                </c:pt>
                <c:pt idx="11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46C-47A9-A963-C34BF1D533D4}"/>
            </c:ext>
          </c:extLst>
        </c:ser>
        <c:ser>
          <c:idx val="3"/>
          <c:order val="3"/>
          <c:tx>
            <c:strRef>
              <c:f>'n=31'!$L$36</c:f>
              <c:strCache>
                <c:ptCount val="1"/>
                <c:pt idx="0">
                  <c:v>เหมาะสมดี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'n=31'!$M$36:$X$36</c:f>
              <c:numCache>
                <c:formatCode>General</c:formatCode>
                <c:ptCount val="12"/>
                <c:pt idx="0">
                  <c:v>13</c:v>
                </c:pt>
                <c:pt idx="1">
                  <c:v>15</c:v>
                </c:pt>
                <c:pt idx="2">
                  <c:v>13</c:v>
                </c:pt>
                <c:pt idx="3">
                  <c:v>16</c:v>
                </c:pt>
                <c:pt idx="4">
                  <c:v>14</c:v>
                </c:pt>
                <c:pt idx="5">
                  <c:v>15</c:v>
                </c:pt>
                <c:pt idx="6">
                  <c:v>18</c:v>
                </c:pt>
                <c:pt idx="7">
                  <c:v>12</c:v>
                </c:pt>
                <c:pt idx="8">
                  <c:v>17</c:v>
                </c:pt>
                <c:pt idx="9">
                  <c:v>15</c:v>
                </c:pt>
                <c:pt idx="10">
                  <c:v>13</c:v>
                </c:pt>
                <c:pt idx="11">
                  <c:v>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46C-47A9-A963-C34BF1D533D4}"/>
            </c:ext>
          </c:extLst>
        </c:ser>
        <c:ser>
          <c:idx val="4"/>
          <c:order val="4"/>
          <c:tx>
            <c:strRef>
              <c:f>'n=31'!$L$37</c:f>
              <c:strCache>
                <c:ptCount val="1"/>
                <c:pt idx="0">
                  <c:v>เหมาะสมดีมาก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'n=31'!$M$37:$X$37</c:f>
              <c:numCache>
                <c:formatCode>General</c:formatCode>
                <c:ptCount val="12"/>
                <c:pt idx="0">
                  <c:v>15</c:v>
                </c:pt>
                <c:pt idx="1">
                  <c:v>13</c:v>
                </c:pt>
                <c:pt idx="2">
                  <c:v>18</c:v>
                </c:pt>
                <c:pt idx="3">
                  <c:v>9</c:v>
                </c:pt>
                <c:pt idx="4">
                  <c:v>7</c:v>
                </c:pt>
                <c:pt idx="5">
                  <c:v>6</c:v>
                </c:pt>
                <c:pt idx="6">
                  <c:v>7</c:v>
                </c:pt>
                <c:pt idx="7">
                  <c:v>16</c:v>
                </c:pt>
                <c:pt idx="8">
                  <c:v>7</c:v>
                </c:pt>
                <c:pt idx="9">
                  <c:v>14</c:v>
                </c:pt>
                <c:pt idx="10">
                  <c:v>17</c:v>
                </c:pt>
                <c:pt idx="11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46C-47A9-A963-C34BF1D533D4}"/>
            </c:ext>
          </c:extLst>
        </c:ser>
        <c:dLbls>
          <c:showVal val="1"/>
        </c:dLbls>
        <c:overlap val="100"/>
        <c:axId val="64169856"/>
        <c:axId val="64171392"/>
      </c:barChart>
      <c:catAx>
        <c:axId val="64169856"/>
        <c:scaling>
          <c:orientation val="minMax"/>
        </c:scaling>
        <c:delete val="1"/>
        <c:axPos val="b"/>
        <c:majorTickMark val="none"/>
        <c:tickLblPos val="none"/>
        <c:crossAx val="64171392"/>
        <c:crosses val="autoZero"/>
        <c:auto val="1"/>
        <c:lblAlgn val="ctr"/>
        <c:lblOffset val="100"/>
      </c:catAx>
      <c:valAx>
        <c:axId val="6417139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64169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034264628983224"/>
          <c:y val="1.5386337837022203E-2"/>
          <c:w val="0.52074681725154381"/>
          <c:h val="7.4607606619429528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2000"/>
      </a:pPr>
      <a:endParaRPr lang="th-TH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1832736426767318E-2"/>
          <c:y val="0.14082789473586621"/>
          <c:w val="0.94581564326964462"/>
          <c:h val="0.8001651512351422"/>
        </c:manualLayout>
      </c:layout>
      <c:barChart>
        <c:barDir val="col"/>
        <c:grouping val="percentStacked"/>
        <c:ser>
          <c:idx val="0"/>
          <c:order val="0"/>
          <c:tx>
            <c:strRef>
              <c:f>'n=43'!$Y$45</c:f>
              <c:strCache>
                <c:ptCount val="1"/>
                <c:pt idx="0">
                  <c:v>ควรปรับปรุง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'n=43'!$Z$45:$AK$45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A7A-4A9A-9433-8D3AB33A30AF}"/>
            </c:ext>
          </c:extLst>
        </c:ser>
        <c:ser>
          <c:idx val="1"/>
          <c:order val="1"/>
          <c:tx>
            <c:strRef>
              <c:f>'n=43'!$Y$46</c:f>
              <c:strCache>
                <c:ptCount val="1"/>
                <c:pt idx="0">
                  <c:v>พอใช้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'n=43'!$Z$46:$AK$46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3</c:v>
                </c:pt>
                <c:pt idx="7">
                  <c:v>0</c:v>
                </c:pt>
                <c:pt idx="8">
                  <c:v>2</c:v>
                </c:pt>
                <c:pt idx="9">
                  <c:v>2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A7A-4A9A-9433-8D3AB33A30AF}"/>
            </c:ext>
          </c:extLst>
        </c:ser>
        <c:ser>
          <c:idx val="2"/>
          <c:order val="2"/>
          <c:tx>
            <c:strRef>
              <c:f>'n=43'!$Y$47</c:f>
              <c:strCache>
                <c:ptCount val="1"/>
                <c:pt idx="0">
                  <c:v>ปานกลาง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'n=43'!$Z$47:$AK$47</c:f>
              <c:numCache>
                <c:formatCode>General</c:formatCode>
                <c:ptCount val="12"/>
                <c:pt idx="0">
                  <c:v>7</c:v>
                </c:pt>
                <c:pt idx="1">
                  <c:v>4</c:v>
                </c:pt>
                <c:pt idx="2">
                  <c:v>3</c:v>
                </c:pt>
                <c:pt idx="3">
                  <c:v>8</c:v>
                </c:pt>
                <c:pt idx="4">
                  <c:v>15</c:v>
                </c:pt>
                <c:pt idx="5">
                  <c:v>17</c:v>
                </c:pt>
                <c:pt idx="6">
                  <c:v>13</c:v>
                </c:pt>
                <c:pt idx="7">
                  <c:v>7</c:v>
                </c:pt>
                <c:pt idx="8">
                  <c:v>14</c:v>
                </c:pt>
                <c:pt idx="9">
                  <c:v>3</c:v>
                </c:pt>
                <c:pt idx="10">
                  <c:v>3</c:v>
                </c:pt>
                <c:pt idx="11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A7A-4A9A-9433-8D3AB33A30AF}"/>
            </c:ext>
          </c:extLst>
        </c:ser>
        <c:ser>
          <c:idx val="3"/>
          <c:order val="3"/>
          <c:tx>
            <c:strRef>
              <c:f>'n=43'!$Y$48</c:f>
              <c:strCache>
                <c:ptCount val="1"/>
                <c:pt idx="0">
                  <c:v>บรรลุดี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'n=43'!$Z$48:$AK$48</c:f>
              <c:numCache>
                <c:formatCode>General</c:formatCode>
                <c:ptCount val="12"/>
                <c:pt idx="0">
                  <c:v>19</c:v>
                </c:pt>
                <c:pt idx="1">
                  <c:v>26</c:v>
                </c:pt>
                <c:pt idx="2">
                  <c:v>21</c:v>
                </c:pt>
                <c:pt idx="3">
                  <c:v>23</c:v>
                </c:pt>
                <c:pt idx="4">
                  <c:v>18</c:v>
                </c:pt>
                <c:pt idx="5">
                  <c:v>19</c:v>
                </c:pt>
                <c:pt idx="6">
                  <c:v>24</c:v>
                </c:pt>
                <c:pt idx="7">
                  <c:v>18</c:v>
                </c:pt>
                <c:pt idx="8">
                  <c:v>18</c:v>
                </c:pt>
                <c:pt idx="9">
                  <c:v>20</c:v>
                </c:pt>
                <c:pt idx="10">
                  <c:v>22</c:v>
                </c:pt>
                <c:pt idx="11">
                  <c:v>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A7A-4A9A-9433-8D3AB33A30AF}"/>
            </c:ext>
          </c:extLst>
        </c:ser>
        <c:ser>
          <c:idx val="4"/>
          <c:order val="4"/>
          <c:tx>
            <c:strRef>
              <c:f>'n=43'!$Y$49</c:f>
              <c:strCache>
                <c:ptCount val="1"/>
                <c:pt idx="0">
                  <c:v>บรรลุมาก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'n=43'!$Z$49:$AK$49</c:f>
              <c:numCache>
                <c:formatCode>General</c:formatCode>
                <c:ptCount val="12"/>
                <c:pt idx="0">
                  <c:v>17</c:v>
                </c:pt>
                <c:pt idx="1">
                  <c:v>13</c:v>
                </c:pt>
                <c:pt idx="2">
                  <c:v>19</c:v>
                </c:pt>
                <c:pt idx="3">
                  <c:v>9</c:v>
                </c:pt>
                <c:pt idx="4">
                  <c:v>7</c:v>
                </c:pt>
                <c:pt idx="5">
                  <c:v>6</c:v>
                </c:pt>
                <c:pt idx="6">
                  <c:v>3</c:v>
                </c:pt>
                <c:pt idx="7">
                  <c:v>18</c:v>
                </c:pt>
                <c:pt idx="8">
                  <c:v>8</c:v>
                </c:pt>
                <c:pt idx="9">
                  <c:v>18</c:v>
                </c:pt>
                <c:pt idx="10">
                  <c:v>17</c:v>
                </c:pt>
                <c:pt idx="11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A7A-4A9A-9433-8D3AB33A30AF}"/>
            </c:ext>
          </c:extLst>
        </c:ser>
        <c:dLbls>
          <c:showVal val="1"/>
        </c:dLbls>
        <c:overlap val="100"/>
        <c:axId val="64317696"/>
        <c:axId val="64335872"/>
      </c:barChart>
      <c:catAx>
        <c:axId val="64317696"/>
        <c:scaling>
          <c:orientation val="minMax"/>
        </c:scaling>
        <c:delete val="1"/>
        <c:axPos val="b"/>
        <c:majorTickMark val="none"/>
        <c:tickLblPos val="none"/>
        <c:crossAx val="64335872"/>
        <c:crosses val="autoZero"/>
        <c:auto val="1"/>
        <c:lblAlgn val="ctr"/>
        <c:lblOffset val="100"/>
      </c:catAx>
      <c:valAx>
        <c:axId val="6433587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64317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5268414325156364"/>
          <c:y val="3.297663955396743E-2"/>
          <c:w val="0.54715007802209981"/>
          <c:h val="4.2495070434206708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th-TH"/>
    </a:p>
  </c:txPr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hart>
    <c:autoTitleDeleted val="1"/>
    <c:plotArea>
      <c:layout>
        <c:manualLayout>
          <c:layoutTarget val="inner"/>
          <c:xMode val="edge"/>
          <c:yMode val="edge"/>
          <c:x val="5.3239748035898711E-2"/>
          <c:y val="0.1200505553424641"/>
          <c:w val="0.93480929758586462"/>
          <c:h val="0.75902104895932565"/>
        </c:manualLayout>
      </c:layout>
      <c:barChart>
        <c:barDir val="col"/>
        <c:grouping val="percentStacked"/>
        <c:ser>
          <c:idx val="0"/>
          <c:order val="0"/>
          <c:tx>
            <c:strRef>
              <c:f>'n=31'!$Y$33</c:f>
              <c:strCache>
                <c:ptCount val="1"/>
                <c:pt idx="0">
                  <c:v>ควรปรับปรุง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'n=31'!$Z$33:$AK$33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AE9-4B99-883A-92DF1692D04E}"/>
            </c:ext>
          </c:extLst>
        </c:ser>
        <c:ser>
          <c:idx val="1"/>
          <c:order val="1"/>
          <c:tx>
            <c:strRef>
              <c:f>'n=31'!$Y$34</c:f>
              <c:strCache>
                <c:ptCount val="1"/>
                <c:pt idx="0">
                  <c:v>พอใช้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'n=31'!$Z$34:$AK$34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AE9-4B99-883A-92DF1692D04E}"/>
            </c:ext>
          </c:extLst>
        </c:ser>
        <c:ser>
          <c:idx val="2"/>
          <c:order val="2"/>
          <c:tx>
            <c:strRef>
              <c:f>'n=31'!$Y$35</c:f>
              <c:strCache>
                <c:ptCount val="1"/>
                <c:pt idx="0">
                  <c:v>ปานกลาง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'n=31'!$Z$35:$AK$35</c:f>
              <c:numCache>
                <c:formatCode>General</c:formatCode>
                <c:ptCount val="12"/>
                <c:pt idx="0">
                  <c:v>4</c:v>
                </c:pt>
                <c:pt idx="1">
                  <c:v>2</c:v>
                </c:pt>
                <c:pt idx="2">
                  <c:v>2</c:v>
                </c:pt>
                <c:pt idx="3">
                  <c:v>5</c:v>
                </c:pt>
                <c:pt idx="4">
                  <c:v>10</c:v>
                </c:pt>
                <c:pt idx="5">
                  <c:v>13</c:v>
                </c:pt>
                <c:pt idx="6">
                  <c:v>10</c:v>
                </c:pt>
                <c:pt idx="7">
                  <c:v>4</c:v>
                </c:pt>
                <c:pt idx="8">
                  <c:v>11</c:v>
                </c:pt>
                <c:pt idx="9">
                  <c:v>3</c:v>
                </c:pt>
                <c:pt idx="10">
                  <c:v>2</c:v>
                </c:pt>
                <c:pt idx="11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AE9-4B99-883A-92DF1692D04E}"/>
            </c:ext>
          </c:extLst>
        </c:ser>
        <c:ser>
          <c:idx val="3"/>
          <c:order val="3"/>
          <c:tx>
            <c:strRef>
              <c:f>'n=31'!$Y$36</c:f>
              <c:strCache>
                <c:ptCount val="1"/>
                <c:pt idx="0">
                  <c:v>บรรลุดี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'n=31'!$Z$36:$AK$36</c:f>
              <c:numCache>
                <c:formatCode>General</c:formatCode>
                <c:ptCount val="12"/>
                <c:pt idx="0">
                  <c:v>13</c:v>
                </c:pt>
                <c:pt idx="1">
                  <c:v>17</c:v>
                </c:pt>
                <c:pt idx="2">
                  <c:v>15</c:v>
                </c:pt>
                <c:pt idx="3">
                  <c:v>16</c:v>
                </c:pt>
                <c:pt idx="4">
                  <c:v>12</c:v>
                </c:pt>
                <c:pt idx="5">
                  <c:v>11</c:v>
                </c:pt>
                <c:pt idx="6">
                  <c:v>17</c:v>
                </c:pt>
                <c:pt idx="7">
                  <c:v>12</c:v>
                </c:pt>
                <c:pt idx="8">
                  <c:v>11</c:v>
                </c:pt>
                <c:pt idx="9">
                  <c:v>12</c:v>
                </c:pt>
                <c:pt idx="10">
                  <c:v>14</c:v>
                </c:pt>
                <c:pt idx="11">
                  <c:v>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AE9-4B99-883A-92DF1692D04E}"/>
            </c:ext>
          </c:extLst>
        </c:ser>
        <c:ser>
          <c:idx val="4"/>
          <c:order val="4"/>
          <c:tx>
            <c:strRef>
              <c:f>'n=31'!$Y$37</c:f>
              <c:strCache>
                <c:ptCount val="1"/>
                <c:pt idx="0">
                  <c:v>บรรลุมาก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'n=31'!$Z$37:$AK$37</c:f>
              <c:numCache>
                <c:formatCode>General</c:formatCode>
                <c:ptCount val="12"/>
                <c:pt idx="0">
                  <c:v>14</c:v>
                </c:pt>
                <c:pt idx="1">
                  <c:v>12</c:v>
                </c:pt>
                <c:pt idx="2">
                  <c:v>14</c:v>
                </c:pt>
                <c:pt idx="3">
                  <c:v>8</c:v>
                </c:pt>
                <c:pt idx="4">
                  <c:v>7</c:v>
                </c:pt>
                <c:pt idx="5">
                  <c:v>6</c:v>
                </c:pt>
                <c:pt idx="6">
                  <c:v>3</c:v>
                </c:pt>
                <c:pt idx="7">
                  <c:v>15</c:v>
                </c:pt>
                <c:pt idx="8">
                  <c:v>7</c:v>
                </c:pt>
                <c:pt idx="9">
                  <c:v>16</c:v>
                </c:pt>
                <c:pt idx="10">
                  <c:v>15</c:v>
                </c:pt>
                <c:pt idx="11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3AE9-4B99-883A-92DF1692D04E}"/>
            </c:ext>
          </c:extLst>
        </c:ser>
        <c:dLbls>
          <c:showVal val="1"/>
        </c:dLbls>
        <c:overlap val="100"/>
        <c:axId val="64269696"/>
        <c:axId val="64287872"/>
      </c:barChart>
      <c:catAx>
        <c:axId val="64269696"/>
        <c:scaling>
          <c:orientation val="minMax"/>
        </c:scaling>
        <c:delete val="1"/>
        <c:axPos val="b"/>
        <c:majorTickMark val="none"/>
        <c:tickLblPos val="none"/>
        <c:crossAx val="64287872"/>
        <c:crosses val="autoZero"/>
        <c:auto val="1"/>
        <c:lblAlgn val="ctr"/>
        <c:lblOffset val="100"/>
      </c:catAx>
      <c:valAx>
        <c:axId val="6428787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64269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5970861058135963"/>
          <c:y val="2.8540552196697429E-2"/>
          <c:w val="0.63377228495831661"/>
          <c:h val="6.6457678696797459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600"/>
      </a:pPr>
      <a:endParaRPr lang="th-TH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404177602799652"/>
          <c:y val="0.1671296296296296"/>
          <c:w val="0.86595822397200362"/>
          <c:h val="0.56259696704578599"/>
        </c:manualLayout>
      </c:layout>
      <c:barChart>
        <c:barDir val="col"/>
        <c:grouping val="percentStacked"/>
        <c:ser>
          <c:idx val="0"/>
          <c:order val="0"/>
          <c:tx>
            <c:strRef>
              <c:f>'n=43'!$AL$45</c:f>
              <c:strCache>
                <c:ptCount val="1"/>
                <c:pt idx="0">
                  <c:v>เหมาะสมน้อยที่สุด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dLbl>
              <c:idx val="0"/>
              <c:layout>
                <c:manualLayout>
                  <c:x val="0"/>
                  <c:y val="4.2617968087698965E-2"/>
                </c:manualLayout>
              </c:layout>
              <c:dLblPos val="ctr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08A-4DC0-B4E8-7E20B0493CD2}"/>
                </c:ext>
              </c:extLst>
            </c:dLbl>
            <c:dLbl>
              <c:idx val="1"/>
              <c:layout>
                <c:manualLayout>
                  <c:x val="0"/>
                  <c:y val="1.5981738032887053E-2"/>
                </c:manualLayout>
              </c:layout>
              <c:dLblPos val="ctr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08A-4DC0-B4E8-7E20B0493CD2}"/>
                </c:ext>
              </c:extLst>
            </c:dLbl>
            <c:dLbl>
              <c:idx val="2"/>
              <c:layout>
                <c:manualLayout>
                  <c:x val="-8.0332918059863381E-17"/>
                  <c:y val="2.3972607049330616E-2"/>
                </c:manualLayout>
              </c:layout>
              <c:dLblPos val="ctr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08A-4DC0-B4E8-7E20B0493C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'n=43'!$AM$45:$AQ$45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08A-4DC0-B4E8-7E20B0493CD2}"/>
            </c:ext>
          </c:extLst>
        </c:ser>
        <c:ser>
          <c:idx val="1"/>
          <c:order val="1"/>
          <c:tx>
            <c:strRef>
              <c:f>'n=43'!$AL$46</c:f>
              <c:strCache>
                <c:ptCount val="1"/>
                <c:pt idx="0">
                  <c:v>เหมาะสมน้อย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'n=43'!$AM$46:$AQ$46</c:f>
              <c:numCache>
                <c:formatCode>General</c:formatCode>
                <c:ptCount val="5"/>
                <c:pt idx="0">
                  <c:v>2</c:v>
                </c:pt>
                <c:pt idx="1">
                  <c:v>1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08A-4DC0-B4E8-7E20B0493CD2}"/>
            </c:ext>
          </c:extLst>
        </c:ser>
        <c:ser>
          <c:idx val="2"/>
          <c:order val="2"/>
          <c:tx>
            <c:strRef>
              <c:f>'n=43'!$AL$47</c:f>
              <c:strCache>
                <c:ptCount val="1"/>
                <c:pt idx="0">
                  <c:v>เหมาะสมปานกลาง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'n=43'!$AM$47:$AQ$47</c:f>
              <c:numCache>
                <c:formatCode>General</c:formatCode>
                <c:ptCount val="5"/>
                <c:pt idx="0">
                  <c:v>14</c:v>
                </c:pt>
                <c:pt idx="1">
                  <c:v>10</c:v>
                </c:pt>
                <c:pt idx="2">
                  <c:v>9</c:v>
                </c:pt>
                <c:pt idx="3">
                  <c:v>8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08A-4DC0-B4E8-7E20B0493CD2}"/>
            </c:ext>
          </c:extLst>
        </c:ser>
        <c:ser>
          <c:idx val="3"/>
          <c:order val="3"/>
          <c:tx>
            <c:strRef>
              <c:f>'n=43'!$AL$48</c:f>
              <c:strCache>
                <c:ptCount val="1"/>
                <c:pt idx="0">
                  <c:v>เหมาะสมมาก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'n=43'!$AM$48:$AQ$48</c:f>
              <c:numCache>
                <c:formatCode>General</c:formatCode>
                <c:ptCount val="5"/>
                <c:pt idx="0">
                  <c:v>23</c:v>
                </c:pt>
                <c:pt idx="1">
                  <c:v>24</c:v>
                </c:pt>
                <c:pt idx="2">
                  <c:v>23</c:v>
                </c:pt>
                <c:pt idx="3">
                  <c:v>28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08A-4DC0-B4E8-7E20B0493CD2}"/>
            </c:ext>
          </c:extLst>
        </c:ser>
        <c:ser>
          <c:idx val="4"/>
          <c:order val="4"/>
          <c:tx>
            <c:strRef>
              <c:f>'n=43'!$AL$49</c:f>
              <c:strCache>
                <c:ptCount val="1"/>
                <c:pt idx="0">
                  <c:v>เหมาะสมมากที่สุด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'n=43'!$AM$49:$AQ$49</c:f>
              <c:numCache>
                <c:formatCode>General</c:formatCode>
                <c:ptCount val="5"/>
                <c:pt idx="0">
                  <c:v>4</c:v>
                </c:pt>
                <c:pt idx="1">
                  <c:v>8</c:v>
                </c:pt>
                <c:pt idx="2">
                  <c:v>9</c:v>
                </c:pt>
                <c:pt idx="3">
                  <c:v>7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08A-4DC0-B4E8-7E20B0493CD2}"/>
            </c:ext>
          </c:extLst>
        </c:ser>
        <c:dLbls>
          <c:showVal val="1"/>
        </c:dLbls>
        <c:overlap val="100"/>
        <c:axId val="64631936"/>
        <c:axId val="64633472"/>
      </c:barChart>
      <c:catAx>
        <c:axId val="64631936"/>
        <c:scaling>
          <c:orientation val="minMax"/>
        </c:scaling>
        <c:delete val="1"/>
        <c:axPos val="b"/>
        <c:majorTickMark val="none"/>
        <c:tickLblPos val="none"/>
        <c:crossAx val="64633472"/>
        <c:crosses val="autoZero"/>
        <c:auto val="1"/>
        <c:lblAlgn val="ctr"/>
        <c:lblOffset val="100"/>
      </c:catAx>
      <c:valAx>
        <c:axId val="6463347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64631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257461926026674"/>
          <c:y val="5.6390761491717865E-2"/>
          <c:w val="0.86253173927290849"/>
          <c:h val="4.6173165726832034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400"/>
      </a:pPr>
      <a:endParaRPr lang="th-TH"/>
    </a:p>
  </c:txPr>
  <c:externalData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hart>
    <c:autoTitleDeleted val="1"/>
    <c:plotArea>
      <c:layout>
        <c:manualLayout>
          <c:layoutTarget val="inner"/>
          <c:xMode val="edge"/>
          <c:yMode val="edge"/>
          <c:x val="0.13404177602799652"/>
          <c:y val="0.1671296296296296"/>
          <c:w val="0.86595822397200362"/>
          <c:h val="0.56259696704578599"/>
        </c:manualLayout>
      </c:layout>
      <c:barChart>
        <c:barDir val="col"/>
        <c:grouping val="percentStacked"/>
        <c:ser>
          <c:idx val="0"/>
          <c:order val="0"/>
          <c:tx>
            <c:strRef>
              <c:f>'n=31'!$AL$33</c:f>
              <c:strCache>
                <c:ptCount val="1"/>
                <c:pt idx="0">
                  <c:v>เหมาะสมน้อยที่สุด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'n=31'!$AM$33:$AQ$33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C05-4824-84CD-7084D91F4B6D}"/>
            </c:ext>
          </c:extLst>
        </c:ser>
        <c:ser>
          <c:idx val="1"/>
          <c:order val="1"/>
          <c:tx>
            <c:strRef>
              <c:f>'n=31'!$AL$34</c:f>
              <c:strCache>
                <c:ptCount val="1"/>
                <c:pt idx="0">
                  <c:v>เหมาะสมน้อย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dLbl>
              <c:idx val="4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C05-4824-84CD-7084D91F4B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'n=31'!$AM$34:$AQ$34</c:f>
              <c:numCache>
                <c:formatCode>General</c:formatCode>
                <c:ptCount val="5"/>
                <c:pt idx="0">
                  <c:v>2</c:v>
                </c:pt>
                <c:pt idx="1">
                  <c:v>1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C05-4824-84CD-7084D91F4B6D}"/>
            </c:ext>
          </c:extLst>
        </c:ser>
        <c:ser>
          <c:idx val="2"/>
          <c:order val="2"/>
          <c:tx>
            <c:strRef>
              <c:f>'n=31'!$AL$35</c:f>
              <c:strCache>
                <c:ptCount val="1"/>
                <c:pt idx="0">
                  <c:v>เหมาะสมปานกลาง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dLbl>
              <c:idx val="4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C05-4824-84CD-7084D91F4B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'n=31'!$AM$35:$AQ$35</c:f>
              <c:numCache>
                <c:formatCode>General</c:formatCode>
                <c:ptCount val="5"/>
                <c:pt idx="0">
                  <c:v>12</c:v>
                </c:pt>
                <c:pt idx="1">
                  <c:v>9</c:v>
                </c:pt>
                <c:pt idx="2">
                  <c:v>7</c:v>
                </c:pt>
                <c:pt idx="3">
                  <c:v>7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C05-4824-84CD-7084D91F4B6D}"/>
            </c:ext>
          </c:extLst>
        </c:ser>
        <c:ser>
          <c:idx val="3"/>
          <c:order val="3"/>
          <c:tx>
            <c:strRef>
              <c:f>'n=31'!$AL$36</c:f>
              <c:strCache>
                <c:ptCount val="1"/>
                <c:pt idx="0">
                  <c:v>เหมาะสมมาก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dLbls>
            <c:dLbl>
              <c:idx val="4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C05-4824-84CD-7084D91F4B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'n=31'!$AM$36:$AQ$36</c:f>
              <c:numCache>
                <c:formatCode>General</c:formatCode>
                <c:ptCount val="5"/>
                <c:pt idx="0">
                  <c:v>14</c:v>
                </c:pt>
                <c:pt idx="1">
                  <c:v>16</c:v>
                </c:pt>
                <c:pt idx="2">
                  <c:v>16</c:v>
                </c:pt>
                <c:pt idx="3">
                  <c:v>19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C05-4824-84CD-7084D91F4B6D}"/>
            </c:ext>
          </c:extLst>
        </c:ser>
        <c:ser>
          <c:idx val="4"/>
          <c:order val="4"/>
          <c:tx>
            <c:strRef>
              <c:f>'n=31'!$AL$37</c:f>
              <c:strCache>
                <c:ptCount val="1"/>
                <c:pt idx="0">
                  <c:v>เหมาะสมมากที่สุด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dLbls>
            <c:dLbl>
              <c:idx val="4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C05-4824-84CD-7084D91F4B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'n=31'!$AM$37:$AQ$37</c:f>
              <c:numCache>
                <c:formatCode>General</c:formatCode>
                <c:ptCount val="5"/>
                <c:pt idx="0">
                  <c:v>3</c:v>
                </c:pt>
                <c:pt idx="1">
                  <c:v>5</c:v>
                </c:pt>
                <c:pt idx="2">
                  <c:v>6</c:v>
                </c:pt>
                <c:pt idx="3">
                  <c:v>5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C05-4824-84CD-7084D91F4B6D}"/>
            </c:ext>
          </c:extLst>
        </c:ser>
        <c:dLbls>
          <c:showVal val="1"/>
        </c:dLbls>
        <c:overlap val="100"/>
        <c:axId val="64495616"/>
        <c:axId val="64497152"/>
      </c:barChart>
      <c:catAx>
        <c:axId val="64495616"/>
        <c:scaling>
          <c:orientation val="minMax"/>
        </c:scaling>
        <c:delete val="1"/>
        <c:axPos val="b"/>
        <c:majorTickMark val="none"/>
        <c:tickLblPos val="none"/>
        <c:crossAx val="64497152"/>
        <c:crosses val="autoZero"/>
        <c:auto val="1"/>
        <c:lblAlgn val="ctr"/>
        <c:lblOffset val="100"/>
      </c:catAx>
      <c:valAx>
        <c:axId val="6449715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64495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806629307470568"/>
          <c:y val="6.0568173132360563E-2"/>
          <c:w val="0.59228360621225895"/>
          <c:h val="7.412280201166449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th-TH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DDEDFC-26FA-4A54-A144-C99129A716A1}" type="datetimeFigureOut">
              <a:rPr lang="th-TH" smtClean="0"/>
              <a:pPr/>
              <a:t>27/12/62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324618-1AAC-4240-8AA1-AAA8500F3CD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350919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324618-1AAC-4240-8AA1-AAA8500F3CDF}" type="slidenum">
              <a:rPr lang="th-TH" smtClean="0"/>
              <a:pPr/>
              <a:t>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635017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324618-1AAC-4240-8AA1-AAA8500F3CDF}" type="slidenum">
              <a:rPr lang="th-TH" smtClean="0"/>
              <a:pPr/>
              <a:t>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4224080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324618-1AAC-4240-8AA1-AAA8500F3CDF}" type="slidenum">
              <a:rPr lang="th-TH" smtClean="0"/>
              <a:pPr/>
              <a:t>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4125470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D77D6F-044E-4F77-9873-D216AAE096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CFEBB3C-A601-40E8-9478-BD1E829E70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9E80C87-DECB-4482-B8E8-C9550B477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36FD-E9FA-4423-864E-43FB20CE1544}" type="datetimeFigureOut">
              <a:rPr lang="th-TH" smtClean="0"/>
              <a:pPr/>
              <a:t>27/12/62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FDA0824-1A61-43AF-978F-16089B3E6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F11621C-363C-447F-8DC7-EE7C906A4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FE11-F14D-44D7-B014-E2DA1D4B584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4029838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889E5D-AC8A-449A-8F1B-967CCADE4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9F91C7E-63B1-4492-B800-1E41D9155A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D69EE18-1804-40F7-B87D-DDFCBFC44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36FD-E9FA-4423-864E-43FB20CE1544}" type="datetimeFigureOut">
              <a:rPr lang="th-TH" smtClean="0"/>
              <a:pPr/>
              <a:t>27/12/62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0F9F496-0E1E-45EB-B99C-2F08078A6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239AB5D-CD80-44B3-8743-2122013EB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FE11-F14D-44D7-B014-E2DA1D4B584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850191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5BF844EB-9A51-44CF-975C-CA475A744F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4179807-CDA5-47B3-BACB-6399978D93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281C4F6-D417-4B75-82F2-E7F801FC5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36FD-E9FA-4423-864E-43FB20CE1544}" type="datetimeFigureOut">
              <a:rPr lang="th-TH" smtClean="0"/>
              <a:pPr/>
              <a:t>27/12/62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08F4837-2B12-4B86-B589-CCE7C9667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B8DD2E0-8CCC-4F00-91BA-2B7C57949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FE11-F14D-44D7-B014-E2DA1D4B584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925941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8E91ED-6E3A-4E3C-8063-0B2BA917C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3724DF9-85ED-4D01-B0B9-AD6D37C8D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E01131F-7DB0-4075-958D-5E454C7D9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36FD-E9FA-4423-864E-43FB20CE1544}" type="datetimeFigureOut">
              <a:rPr lang="th-TH" smtClean="0"/>
              <a:pPr/>
              <a:t>27/12/62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57C6E02-8395-4AA3-A8F6-111DB0BBC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8FC4075-36A9-4A60-B3B2-0831321D7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FE11-F14D-44D7-B014-E2DA1D4B584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615577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861295-CE14-48D1-9919-3CE5A0367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D405DA3-B249-42A4-8C5F-B72D5F8224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A3531C1-801F-49DE-8EDD-BA8801C3D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36FD-E9FA-4423-864E-43FB20CE1544}" type="datetimeFigureOut">
              <a:rPr lang="th-TH" smtClean="0"/>
              <a:pPr/>
              <a:t>27/12/62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AEB3559-96CF-4EB8-93EE-97DCD5647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B85654C-B0BF-4520-979E-DE0F40847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FE11-F14D-44D7-B014-E2DA1D4B584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673386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C85A93-C8BF-462B-8569-7F3DF64B0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0EBDE42-2180-44F3-B616-432C6C2C7B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4EC5240-EC40-435A-9A35-A3371FDC55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75FAEC0-E421-46E1-B9D3-1900732F8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36FD-E9FA-4423-864E-43FB20CE1544}" type="datetimeFigureOut">
              <a:rPr lang="th-TH" smtClean="0"/>
              <a:pPr/>
              <a:t>27/12/62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91F8EC7-078A-4465-9972-E9941D364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D5FEC94-E50B-455F-807E-D3AE5CE07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FE11-F14D-44D7-B014-E2DA1D4B584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516245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452579-3EA4-428C-9362-114F40EBD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2610699-6DED-4A11-8D3D-1C9CBDC0A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B7A70AB-CA01-49B8-906A-1F0AC6AE62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68AD8A3-02ED-4AC3-A10D-4AE4CA1615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94E067F-D8E5-487C-9660-DE602833E9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7B0658A6-F32F-4CBE-8709-60DB97121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36FD-E9FA-4423-864E-43FB20CE1544}" type="datetimeFigureOut">
              <a:rPr lang="th-TH" smtClean="0"/>
              <a:pPr/>
              <a:t>27/12/62</a:t>
            </a:fld>
            <a:endParaRPr lang="th-T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3F58255-C3B7-4E59-AF2D-D9D3AA0A6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0141ECC2-713D-4C2F-9BDE-9E20F6263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FE11-F14D-44D7-B014-E2DA1D4B584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294219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D7D2DA-8FF0-411C-BBE7-8889CB924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3B7EF15-4214-42F4-AFE8-D6A77E51D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36FD-E9FA-4423-864E-43FB20CE1544}" type="datetimeFigureOut">
              <a:rPr lang="th-TH" smtClean="0"/>
              <a:pPr/>
              <a:t>27/12/62</a:t>
            </a:fld>
            <a:endParaRPr lang="th-T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54594A7-131F-4AD9-AF7D-92C459555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DBB8583-6A1C-4151-A4AB-5C19062F2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FE11-F14D-44D7-B014-E2DA1D4B584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169845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39CA43B6-CA74-4111-B762-426AD46BE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36FD-E9FA-4423-864E-43FB20CE1544}" type="datetimeFigureOut">
              <a:rPr lang="th-TH" smtClean="0"/>
              <a:pPr/>
              <a:t>27/12/62</a:t>
            </a:fld>
            <a:endParaRPr lang="th-T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B2FF6F4-1488-483F-B3F7-083450338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FA313AC-49CA-45FA-B039-09FFFB22E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FE11-F14D-44D7-B014-E2DA1D4B584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849353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06D5A1-E999-48A0-A760-674E7FE17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9F59029-A3CA-49F7-B3A8-E13EF14E21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96FAACB-334A-493B-AEFD-278146BC6E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910CB07-8E0D-434E-B390-863D31578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36FD-E9FA-4423-864E-43FB20CE1544}" type="datetimeFigureOut">
              <a:rPr lang="th-TH" smtClean="0"/>
              <a:pPr/>
              <a:t>27/12/62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762E848-82DC-4EB7-B8B0-6C6E14896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EC34DD8-7561-49DF-9069-916E36961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FE11-F14D-44D7-B014-E2DA1D4B584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4065624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93C610-EC98-43DF-8939-94CDDD944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FE01FEF3-DA35-44D3-ACE3-0F54D9EB6F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F3F9EBB-9F41-44E8-AFFA-1E8844126D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136C92D-C06C-4861-92BB-7319AEDFD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36FD-E9FA-4423-864E-43FB20CE1544}" type="datetimeFigureOut">
              <a:rPr lang="th-TH" smtClean="0"/>
              <a:pPr/>
              <a:t>27/12/62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9251702-9D85-44B5-877A-3C9E53ED3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D82F9A8-7FBD-442F-98FA-B901946A4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FE11-F14D-44D7-B014-E2DA1D4B584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4286030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67244E0-5112-4F70-9D9E-B0C27B09E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2810F86-A817-494F-B7F2-2604F3C7C2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DA83C3F-1269-4DAB-A788-91A214D0C1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436FD-E9FA-4423-864E-43FB20CE1544}" type="datetimeFigureOut">
              <a:rPr lang="th-TH" smtClean="0"/>
              <a:pPr/>
              <a:t>27/12/62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28A41CF-6A08-46CD-9527-32642D4433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15603C4-8EA2-41D1-AA2A-1C06B36758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0FE11-F14D-44D7-B014-E2DA1D4B584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130041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A7CDB1-1140-453D-817C-3BAEFCE959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/>
              <a:t>สรุปแบบสอบถาม ประเมินหลักสูตร อายุรศาสตร์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FF90106-8512-4314-8D2C-FA891005D3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h-TH" dirty="0">
                <a:cs typeface="+mj-cs"/>
              </a:rPr>
              <a:t>รพ. พระปกเกล้า จันทบุรี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xmlns="" id="{39B780E5-E082-4FC3-8CAB-A34B53E1372B}"/>
              </a:ext>
            </a:extLst>
          </p:cNvPr>
          <p:cNvSpPr/>
          <p:nvPr/>
        </p:nvSpPr>
        <p:spPr>
          <a:xfrm>
            <a:off x="2835728" y="4995408"/>
            <a:ext cx="7832272" cy="74022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Background slide </a:t>
            </a:r>
            <a:r>
              <a:rPr lang="th-TH" dirty="0">
                <a:solidFill>
                  <a:schemeClr val="tx1"/>
                </a:solidFill>
              </a:rPr>
              <a:t>สีครีม คือ รวมข้อมูลของ </a:t>
            </a:r>
            <a:r>
              <a:rPr lang="en-US" dirty="0">
                <a:solidFill>
                  <a:schemeClr val="tx1"/>
                </a:solidFill>
              </a:rPr>
              <a:t>staff (n=43)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xmlns="" id="{58C888AA-D919-4676-AD25-737ACA558470}"/>
              </a:ext>
            </a:extLst>
          </p:cNvPr>
          <p:cNvSpPr/>
          <p:nvPr/>
        </p:nvSpPr>
        <p:spPr>
          <a:xfrm>
            <a:off x="2835727" y="5833608"/>
            <a:ext cx="7832272" cy="74022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Background slide </a:t>
            </a:r>
            <a:r>
              <a:rPr lang="th-TH" dirty="0">
                <a:solidFill>
                  <a:schemeClr val="tx1"/>
                </a:solidFill>
              </a:rPr>
              <a:t>สีขาว คือ ไม่รวมข้อมูลของ </a:t>
            </a:r>
            <a:r>
              <a:rPr lang="en-US" dirty="0">
                <a:solidFill>
                  <a:schemeClr val="tx1"/>
                </a:solidFill>
              </a:rPr>
              <a:t>staff (n=31)</a:t>
            </a:r>
            <a:endParaRPr lang="th-TH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3273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D5C8714-C665-42A2-99AA-855D76B0D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ข้อเสนอแนะเกี่ยวกับกิจกรรมวิชาการ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4345642-0F3C-43FD-BB3C-0A0A5A024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th-TH" dirty="0">
                <a:cs typeface="+mj-cs"/>
              </a:rPr>
              <a:t>อยากให้มี</a:t>
            </a:r>
            <a:r>
              <a:rPr lang="en-US" dirty="0">
                <a:cs typeface="+mj-cs"/>
              </a:rPr>
              <a:t>lecture</a:t>
            </a:r>
            <a:r>
              <a:rPr lang="th-TH" dirty="0">
                <a:cs typeface="+mj-cs"/>
              </a:rPr>
              <a:t>มากกว่านี้ อยากให้สอนเรื่องการวิจัย </a:t>
            </a:r>
          </a:p>
          <a:p>
            <a:pPr>
              <a:spcAft>
                <a:spcPts val="600"/>
              </a:spcAft>
            </a:pPr>
            <a:r>
              <a:rPr lang="th-TH" dirty="0">
                <a:cs typeface="+mj-cs"/>
              </a:rPr>
              <a:t>ให้มี </a:t>
            </a:r>
            <a:r>
              <a:rPr lang="en-US" dirty="0">
                <a:cs typeface="+mj-cs"/>
              </a:rPr>
              <a:t>lecture </a:t>
            </a:r>
            <a:r>
              <a:rPr lang="th-TH" dirty="0">
                <a:cs typeface="+mj-cs"/>
              </a:rPr>
              <a:t>โดยอาจารย์ ทุกสัปดาห์ </a:t>
            </a:r>
          </a:p>
          <a:p>
            <a:pPr>
              <a:spcAft>
                <a:spcPts val="600"/>
              </a:spcAft>
            </a:pPr>
            <a:r>
              <a:rPr lang="th-TH" dirty="0">
                <a:cs typeface="+mj-cs"/>
              </a:rPr>
              <a:t>ชอบ ชั่วโมง</a:t>
            </a:r>
            <a:r>
              <a:rPr lang="en-US" dirty="0">
                <a:cs typeface="+mj-cs"/>
              </a:rPr>
              <a:t>chest conference </a:t>
            </a:r>
            <a:r>
              <a:rPr lang="th-TH" dirty="0">
                <a:cs typeface="+mj-cs"/>
              </a:rPr>
              <a:t>มากค่ะเพราะการอ่านฟีล์ม</a:t>
            </a:r>
            <a:r>
              <a:rPr lang="en-US" dirty="0">
                <a:cs typeface="+mj-cs"/>
              </a:rPr>
              <a:t>chest</a:t>
            </a:r>
            <a:r>
              <a:rPr lang="th-TH" dirty="0">
                <a:cs typeface="+mj-cs"/>
              </a:rPr>
              <a:t>ไม่ค่อยมีคนสอน การมี</a:t>
            </a:r>
            <a:r>
              <a:rPr lang="en-US" dirty="0">
                <a:cs typeface="+mj-cs"/>
              </a:rPr>
              <a:t>conference</a:t>
            </a:r>
            <a:r>
              <a:rPr lang="th-TH" dirty="0">
                <a:cs typeface="+mj-cs"/>
              </a:rPr>
              <a:t>ทำให้เข้าใจมากขึ้น </a:t>
            </a:r>
          </a:p>
          <a:p>
            <a:pPr>
              <a:spcAft>
                <a:spcPts val="600"/>
              </a:spcAft>
            </a:pPr>
            <a:r>
              <a:rPr lang="th-TH" dirty="0">
                <a:cs typeface="+mj-cs"/>
              </a:rPr>
              <a:t>อยากเวียนเป็นทำ </a:t>
            </a:r>
            <a:r>
              <a:rPr lang="en-US" dirty="0" err="1">
                <a:cs typeface="+mj-cs"/>
              </a:rPr>
              <a:t>ekg</a:t>
            </a:r>
            <a:r>
              <a:rPr lang="en-US" dirty="0">
                <a:cs typeface="+mj-cs"/>
              </a:rPr>
              <a:t> conference </a:t>
            </a:r>
          </a:p>
          <a:p>
            <a:pPr>
              <a:spcAft>
                <a:spcPts val="600"/>
              </a:spcAft>
            </a:pPr>
            <a:r>
              <a:rPr lang="en-US" dirty="0">
                <a:cs typeface="+mj-cs"/>
              </a:rPr>
              <a:t>CCU conference </a:t>
            </a:r>
            <a:r>
              <a:rPr lang="th-TH" dirty="0">
                <a:cs typeface="+mj-cs"/>
              </a:rPr>
              <a:t>อยากให้มีการปรับเป็น </a:t>
            </a:r>
            <a:r>
              <a:rPr lang="en-US" dirty="0">
                <a:cs typeface="+mj-cs"/>
              </a:rPr>
              <a:t>problem based learning </a:t>
            </a:r>
            <a:r>
              <a:rPr lang="th-TH" dirty="0">
                <a:cs typeface="+mj-cs"/>
              </a:rPr>
              <a:t>บ้าง เป็นการดูแล </a:t>
            </a:r>
            <a:r>
              <a:rPr lang="en-US" dirty="0">
                <a:cs typeface="+mj-cs"/>
              </a:rPr>
              <a:t>manage </a:t>
            </a:r>
            <a:r>
              <a:rPr lang="th-TH" dirty="0">
                <a:cs typeface="+mj-cs"/>
              </a:rPr>
              <a:t>ผู้ป่วยที่มีความซับซ้อนทางด้าน </a:t>
            </a:r>
            <a:r>
              <a:rPr lang="en-US" dirty="0">
                <a:cs typeface="+mj-cs"/>
              </a:rPr>
              <a:t>cardio </a:t>
            </a:r>
            <a:r>
              <a:rPr lang="th-TH" dirty="0">
                <a:cs typeface="+mj-cs"/>
              </a:rPr>
              <a:t>ต่างๆ อาจมีแทรก </a:t>
            </a:r>
            <a:r>
              <a:rPr lang="en-US" dirty="0">
                <a:cs typeface="+mj-cs"/>
              </a:rPr>
              <a:t>clinical sign </a:t>
            </a:r>
            <a:r>
              <a:rPr lang="th-TH" dirty="0">
                <a:cs typeface="+mj-cs"/>
              </a:rPr>
              <a:t>ต่างๆเป็น </a:t>
            </a:r>
            <a:r>
              <a:rPr lang="en-US" dirty="0">
                <a:cs typeface="+mj-cs"/>
              </a:rPr>
              <a:t>bed side teaching </a:t>
            </a:r>
            <a:r>
              <a:rPr lang="th-TH" dirty="0">
                <a:cs typeface="+mj-cs"/>
              </a:rPr>
              <a:t>บ้าง เพราะการตรวจร่างกายทาง </a:t>
            </a:r>
            <a:r>
              <a:rPr lang="en-US" dirty="0">
                <a:cs typeface="+mj-cs"/>
              </a:rPr>
              <a:t>cardio </a:t>
            </a:r>
            <a:r>
              <a:rPr lang="th-TH" dirty="0">
                <a:cs typeface="+mj-cs"/>
              </a:rPr>
              <a:t>ให้ถูกต้องเป็นสิ่งที่ควรฝึกฝนบ่อยๆและฝึกจากคนไข้จริงๆ</a:t>
            </a:r>
            <a:br>
              <a:rPr lang="th-TH" dirty="0">
                <a:cs typeface="+mj-cs"/>
              </a:rPr>
            </a:br>
            <a:r>
              <a:rPr lang="th-TH" dirty="0">
                <a:cs typeface="+mj-cs"/>
              </a:rPr>
              <a:t/>
            </a:r>
            <a:br>
              <a:rPr lang="th-TH" dirty="0">
                <a:cs typeface="+mj-cs"/>
              </a:rPr>
            </a:br>
            <a:r>
              <a:rPr lang="en-US" dirty="0" err="1">
                <a:cs typeface="+mj-cs"/>
              </a:rPr>
              <a:t>Interdepartment</a:t>
            </a:r>
            <a:r>
              <a:rPr lang="en-US" dirty="0">
                <a:cs typeface="+mj-cs"/>
              </a:rPr>
              <a:t> conference </a:t>
            </a:r>
            <a:r>
              <a:rPr lang="th-TH" dirty="0">
                <a:cs typeface="+mj-cs"/>
              </a:rPr>
              <a:t>อยากให้นอกแผนกมามีส่วนร่วมมากกว่านี้ และอยากให้เห็นปัญหารวมถึงหาแนวทางแก้ปัญหาร่วมกัน เพราะเคสส่วนใหญ่จะเป็นปัญหาจากการสื่อสารระหว่างแผนก แต่บางครั้งจะพบว่ามีแต่ </a:t>
            </a:r>
            <a:r>
              <a:rPr lang="en-US" dirty="0">
                <a:cs typeface="+mj-cs"/>
              </a:rPr>
              <a:t>staff </a:t>
            </a:r>
            <a:r>
              <a:rPr lang="th-TH" dirty="0">
                <a:cs typeface="+mj-cs"/>
              </a:rPr>
              <a:t>ต่างแผนกมา แต่คนที่รับปรึกษาหรือดูเคสจริงๆไม่ได้เข้าร่วม ซึ่งคิดว่าอาจไม่บรรลุวัตถุประสงค์ที่จัดกิจกรรม </a:t>
            </a:r>
            <a:endParaRPr lang="en-US" dirty="0">
              <a:cs typeface="+mj-cs"/>
            </a:endParaRPr>
          </a:p>
          <a:p>
            <a:pPr>
              <a:spcAft>
                <a:spcPts val="600"/>
              </a:spcAft>
            </a:pPr>
            <a:endParaRPr lang="th-TH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82974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8EB5C0-7B50-48C2-98DE-CD216FE8D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457" y="18255"/>
            <a:ext cx="10515600" cy="1325563"/>
          </a:xfrm>
        </p:spPr>
        <p:txBody>
          <a:bodyPr/>
          <a:lstStyle/>
          <a:p>
            <a:r>
              <a:rPr lang="th-TH" dirty="0"/>
              <a:t>การบรรลุประโยชน์ในแต่ละกิจกรรม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575BB762-EE09-4B04-AC60-5A39B22426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0297197"/>
              </p:ext>
            </p:extLst>
          </p:nvPr>
        </p:nvGraphicFramePr>
        <p:xfrm>
          <a:off x="41143" y="1046323"/>
          <a:ext cx="11933144" cy="48537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95318001-FAE0-453D-9CED-CE3D39B5A83F}"/>
              </a:ext>
            </a:extLst>
          </p:cNvPr>
          <p:cNvSpPr/>
          <p:nvPr/>
        </p:nvSpPr>
        <p:spPr>
          <a:xfrm rot="20415860">
            <a:off x="49817" y="5808411"/>
            <a:ext cx="12634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Admission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77CC9EA5-A034-448C-A30E-6BC2DC1EEE7B}"/>
              </a:ext>
            </a:extLst>
          </p:cNvPr>
          <p:cNvSpPr/>
          <p:nvPr/>
        </p:nvSpPr>
        <p:spPr>
          <a:xfrm rot="20415860">
            <a:off x="508172" y="5923414"/>
            <a:ext cx="18431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MM </a:t>
            </a:r>
            <a:r>
              <a:rPr lang="th-TH" sz="2000" dirty="0"/>
              <a:t>conference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3F7F3F2-993E-4E2F-B950-E29C2CC402CE}"/>
              </a:ext>
            </a:extLst>
          </p:cNvPr>
          <p:cNvSpPr/>
          <p:nvPr/>
        </p:nvSpPr>
        <p:spPr>
          <a:xfrm rot="20415860">
            <a:off x="1472180" y="5904023"/>
            <a:ext cx="18238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Interesting case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8186B65B-F42C-434E-9164-DEC78B3AD257}"/>
              </a:ext>
            </a:extLst>
          </p:cNvPr>
          <p:cNvSpPr/>
          <p:nvPr/>
        </p:nvSpPr>
        <p:spPr>
          <a:xfrm rot="20415860">
            <a:off x="3495680" y="5673301"/>
            <a:ext cx="5902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CPC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26D70200-A3C0-4E4B-929D-936B268FC06E}"/>
              </a:ext>
            </a:extLst>
          </p:cNvPr>
          <p:cNvSpPr/>
          <p:nvPr/>
        </p:nvSpPr>
        <p:spPr>
          <a:xfrm rot="20415860">
            <a:off x="3065960" y="5921766"/>
            <a:ext cx="19289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Interdepartment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A7C930D2-33E2-4474-AD36-4C3CD45F29FF}"/>
              </a:ext>
            </a:extLst>
          </p:cNvPr>
          <p:cNvSpPr/>
          <p:nvPr/>
        </p:nvSpPr>
        <p:spPr>
          <a:xfrm rot="20415860">
            <a:off x="3346392" y="6030509"/>
            <a:ext cx="28435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Palliative care conference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A27C1228-E937-4967-952F-D0F567C75D5D}"/>
              </a:ext>
            </a:extLst>
          </p:cNvPr>
          <p:cNvSpPr/>
          <p:nvPr/>
        </p:nvSpPr>
        <p:spPr>
          <a:xfrm rot="20415860">
            <a:off x="5454924" y="5842963"/>
            <a:ext cx="14382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Journal club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67F66E42-50CC-4425-B2C0-760820BBA4E9}"/>
              </a:ext>
            </a:extLst>
          </p:cNvPr>
          <p:cNvSpPr/>
          <p:nvPr/>
        </p:nvSpPr>
        <p:spPr>
          <a:xfrm rot="20415860">
            <a:off x="6466310" y="5795778"/>
            <a:ext cx="14533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Staff lecture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D195C3CA-8A79-4D67-8AA8-0C1E399729C7}"/>
              </a:ext>
            </a:extLst>
          </p:cNvPr>
          <p:cNvSpPr/>
          <p:nvPr/>
        </p:nvSpPr>
        <p:spPr>
          <a:xfrm rot="20415860">
            <a:off x="7364110" y="5875031"/>
            <a:ext cx="15566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Research day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CA1755E9-413A-481B-8909-625CDFAE50F5}"/>
              </a:ext>
            </a:extLst>
          </p:cNvPr>
          <p:cNvSpPr/>
          <p:nvPr/>
        </p:nvSpPr>
        <p:spPr>
          <a:xfrm rot="20053165">
            <a:off x="8399168" y="5903542"/>
            <a:ext cx="13772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Chest-X-ray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9273CD2D-BEE7-4131-8BB0-C38BE60851FF}"/>
              </a:ext>
            </a:extLst>
          </p:cNvPr>
          <p:cNvSpPr/>
          <p:nvPr/>
        </p:nvSpPr>
        <p:spPr>
          <a:xfrm rot="20053165">
            <a:off x="8574414" y="6062525"/>
            <a:ext cx="22856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ICU-CCU conference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7BA1E7A4-C395-44A7-95AA-5711ABED0380}"/>
              </a:ext>
            </a:extLst>
          </p:cNvPr>
          <p:cNvSpPr/>
          <p:nvPr/>
        </p:nvSpPr>
        <p:spPr>
          <a:xfrm rot="20053165">
            <a:off x="10542920" y="5872765"/>
            <a:ext cx="10951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400" dirty="0"/>
              <a:t>การทำวิจัย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90754F50-BF72-442E-B384-D34426B8B42C}"/>
              </a:ext>
            </a:extLst>
          </p:cNvPr>
          <p:cNvSpPr txBox="1"/>
          <p:nvPr/>
        </p:nvSpPr>
        <p:spPr>
          <a:xfrm>
            <a:off x="9344823" y="472382"/>
            <a:ext cx="2427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= 43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19460542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8EB5C0-7B50-48C2-98DE-CD216FE8D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457" y="18255"/>
            <a:ext cx="10515600" cy="1325563"/>
          </a:xfrm>
        </p:spPr>
        <p:txBody>
          <a:bodyPr/>
          <a:lstStyle/>
          <a:p>
            <a:r>
              <a:rPr lang="th-TH" dirty="0"/>
              <a:t>การบรรลุประโยชน์ในแต่ละกิจกรรม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95318001-FAE0-453D-9CED-CE3D39B5A83F}"/>
              </a:ext>
            </a:extLst>
          </p:cNvPr>
          <p:cNvSpPr/>
          <p:nvPr/>
        </p:nvSpPr>
        <p:spPr>
          <a:xfrm rot="20415860">
            <a:off x="49817" y="5808411"/>
            <a:ext cx="12634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Admission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77CC9EA5-A034-448C-A30E-6BC2DC1EEE7B}"/>
              </a:ext>
            </a:extLst>
          </p:cNvPr>
          <p:cNvSpPr/>
          <p:nvPr/>
        </p:nvSpPr>
        <p:spPr>
          <a:xfrm rot="20415860">
            <a:off x="508172" y="5923414"/>
            <a:ext cx="18431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MM </a:t>
            </a:r>
            <a:r>
              <a:rPr lang="th-TH" sz="2000" dirty="0"/>
              <a:t>conference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3F7F3F2-993E-4E2F-B950-E29C2CC402CE}"/>
              </a:ext>
            </a:extLst>
          </p:cNvPr>
          <p:cNvSpPr/>
          <p:nvPr/>
        </p:nvSpPr>
        <p:spPr>
          <a:xfrm rot="20415860">
            <a:off x="1472180" y="5904023"/>
            <a:ext cx="18238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Interesting case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8186B65B-F42C-434E-9164-DEC78B3AD257}"/>
              </a:ext>
            </a:extLst>
          </p:cNvPr>
          <p:cNvSpPr/>
          <p:nvPr/>
        </p:nvSpPr>
        <p:spPr>
          <a:xfrm rot="20415860">
            <a:off x="3495680" y="5673301"/>
            <a:ext cx="5902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CPC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26D70200-A3C0-4E4B-929D-936B268FC06E}"/>
              </a:ext>
            </a:extLst>
          </p:cNvPr>
          <p:cNvSpPr/>
          <p:nvPr/>
        </p:nvSpPr>
        <p:spPr>
          <a:xfrm rot="20415860">
            <a:off x="3065960" y="5921766"/>
            <a:ext cx="19289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Interdepartment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A7C930D2-33E2-4474-AD36-4C3CD45F29FF}"/>
              </a:ext>
            </a:extLst>
          </p:cNvPr>
          <p:cNvSpPr/>
          <p:nvPr/>
        </p:nvSpPr>
        <p:spPr>
          <a:xfrm rot="20415860">
            <a:off x="3346392" y="6030509"/>
            <a:ext cx="28435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Palliative care conference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A27C1228-E937-4967-952F-D0F567C75D5D}"/>
              </a:ext>
            </a:extLst>
          </p:cNvPr>
          <p:cNvSpPr/>
          <p:nvPr/>
        </p:nvSpPr>
        <p:spPr>
          <a:xfrm rot="20415860">
            <a:off x="5454924" y="5842963"/>
            <a:ext cx="14382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Journal club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67F66E42-50CC-4425-B2C0-760820BBA4E9}"/>
              </a:ext>
            </a:extLst>
          </p:cNvPr>
          <p:cNvSpPr/>
          <p:nvPr/>
        </p:nvSpPr>
        <p:spPr>
          <a:xfrm rot="20415860">
            <a:off x="6466310" y="5795778"/>
            <a:ext cx="14533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Staff lecture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D195C3CA-8A79-4D67-8AA8-0C1E399729C7}"/>
              </a:ext>
            </a:extLst>
          </p:cNvPr>
          <p:cNvSpPr/>
          <p:nvPr/>
        </p:nvSpPr>
        <p:spPr>
          <a:xfrm rot="20415860">
            <a:off x="7364110" y="5875031"/>
            <a:ext cx="15566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Research day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CA1755E9-413A-481B-8909-625CDFAE50F5}"/>
              </a:ext>
            </a:extLst>
          </p:cNvPr>
          <p:cNvSpPr/>
          <p:nvPr/>
        </p:nvSpPr>
        <p:spPr>
          <a:xfrm rot="20053165">
            <a:off x="8399168" y="5903542"/>
            <a:ext cx="13772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Chest-X-ray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9273CD2D-BEE7-4131-8BB0-C38BE60851FF}"/>
              </a:ext>
            </a:extLst>
          </p:cNvPr>
          <p:cNvSpPr/>
          <p:nvPr/>
        </p:nvSpPr>
        <p:spPr>
          <a:xfrm rot="20053165">
            <a:off x="8574414" y="6062525"/>
            <a:ext cx="22856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ICU-CCU conference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7BA1E7A4-C395-44A7-95AA-5711ABED0380}"/>
              </a:ext>
            </a:extLst>
          </p:cNvPr>
          <p:cNvSpPr/>
          <p:nvPr/>
        </p:nvSpPr>
        <p:spPr>
          <a:xfrm rot="20053165">
            <a:off x="10542920" y="5872765"/>
            <a:ext cx="10951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400" dirty="0"/>
              <a:t>การทำวิจัย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90754F50-BF72-442E-B384-D34426B8B42C}"/>
              </a:ext>
            </a:extLst>
          </p:cNvPr>
          <p:cNvSpPr txBox="1"/>
          <p:nvPr/>
        </p:nvSpPr>
        <p:spPr>
          <a:xfrm>
            <a:off x="9344823" y="472382"/>
            <a:ext cx="2427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= 31</a:t>
            </a:r>
            <a:endParaRPr lang="th-TH" dirty="0"/>
          </a:p>
        </p:txBody>
      </p:sp>
      <p:graphicFrame>
        <p:nvGraphicFramePr>
          <p:cNvPr id="21" name="Chart 20">
            <a:extLst>
              <a:ext uri="{FF2B5EF4-FFF2-40B4-BE49-F238E27FC236}">
                <a16:creationId xmlns:a16="http://schemas.microsoft.com/office/drawing/2014/main" xmlns="" id="{039FA2B7-5AA9-4806-B3DD-26C611324A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149802833"/>
              </p:ext>
            </p:extLst>
          </p:nvPr>
        </p:nvGraphicFramePr>
        <p:xfrm>
          <a:off x="165100" y="1057414"/>
          <a:ext cx="11689443" cy="4841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5007239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4EE5C5-8CA8-48A0-B21A-6F87DBCF4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หน้าที่ของแพทย์ประจำบ้าน</a:t>
            </a:r>
            <a:r>
              <a:rPr lang="en-US" dirty="0"/>
              <a:t>/</a:t>
            </a:r>
            <a:r>
              <a:rPr lang="th-TH" dirty="0"/>
              <a:t>พชท มีความเหมาะสม?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AD3A6349-4AD2-429D-918C-4864B86262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512583377"/>
              </p:ext>
            </p:extLst>
          </p:nvPr>
        </p:nvGraphicFramePr>
        <p:xfrm>
          <a:off x="136574" y="1302274"/>
          <a:ext cx="11593287" cy="4767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665A00DC-0B0C-48D6-B427-E1686E6055F5}"/>
              </a:ext>
            </a:extLst>
          </p:cNvPr>
          <p:cNvSpPr/>
          <p:nvPr/>
        </p:nvSpPr>
        <p:spPr>
          <a:xfrm rot="20389269">
            <a:off x="1648081" y="5246560"/>
            <a:ext cx="9685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dirty="0"/>
              <a:t>การวิจัย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8BA9070-A8A4-4296-B133-25018406AEAD}"/>
              </a:ext>
            </a:extLst>
          </p:cNvPr>
          <p:cNvSpPr/>
          <p:nvPr/>
        </p:nvSpPr>
        <p:spPr>
          <a:xfrm rot="20389269">
            <a:off x="1961455" y="5373001"/>
            <a:ext cx="29578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dirty="0"/>
              <a:t>การปฎิบัติงานในหอผู้ป่วยใน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424A27FB-C117-4641-B6F8-C8622639C6C4}"/>
              </a:ext>
            </a:extLst>
          </p:cNvPr>
          <p:cNvSpPr/>
          <p:nvPr/>
        </p:nvSpPr>
        <p:spPr>
          <a:xfrm rot="20389269">
            <a:off x="3721304" y="5443481"/>
            <a:ext cx="31438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dirty="0"/>
              <a:t>การปฎิบัติงานในหอผู้ป่วยนอก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B3ED5E5E-C45F-45C7-AFAD-08126D7A3C5D}"/>
              </a:ext>
            </a:extLst>
          </p:cNvPr>
          <p:cNvSpPr/>
          <p:nvPr/>
        </p:nvSpPr>
        <p:spPr>
          <a:xfrm rot="20389269">
            <a:off x="5636393" y="5465876"/>
            <a:ext cx="32736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dirty="0"/>
              <a:t>การปฎิบัติงานในสาขาวิชาต่างๆ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95883755-4D94-492F-BAD4-03463F7C8A83}"/>
              </a:ext>
            </a:extLst>
          </p:cNvPr>
          <p:cNvSpPr txBox="1"/>
          <p:nvPr/>
        </p:nvSpPr>
        <p:spPr>
          <a:xfrm>
            <a:off x="9344823" y="396182"/>
            <a:ext cx="2427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= 43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3350744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4EE5C5-8CA8-48A0-B21A-6F87DBCF4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หน้าที่ของแพทย์ประจำบ้าน</a:t>
            </a:r>
            <a:r>
              <a:rPr lang="en-US" dirty="0"/>
              <a:t>/</a:t>
            </a:r>
            <a:r>
              <a:rPr lang="th-TH" dirty="0"/>
              <a:t>พชท มีความเหมาะสม?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665A00DC-0B0C-48D6-B427-E1686E6055F5}"/>
              </a:ext>
            </a:extLst>
          </p:cNvPr>
          <p:cNvSpPr/>
          <p:nvPr/>
        </p:nvSpPr>
        <p:spPr>
          <a:xfrm rot="20389269">
            <a:off x="1648081" y="5246560"/>
            <a:ext cx="9685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dirty="0"/>
              <a:t>การวิจัย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8BA9070-A8A4-4296-B133-25018406AEAD}"/>
              </a:ext>
            </a:extLst>
          </p:cNvPr>
          <p:cNvSpPr/>
          <p:nvPr/>
        </p:nvSpPr>
        <p:spPr>
          <a:xfrm rot="20389269">
            <a:off x="1961455" y="5373001"/>
            <a:ext cx="29578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dirty="0"/>
              <a:t>การปฎิบัติงานในหอผู้ป่วยใน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424A27FB-C117-4641-B6F8-C8622639C6C4}"/>
              </a:ext>
            </a:extLst>
          </p:cNvPr>
          <p:cNvSpPr/>
          <p:nvPr/>
        </p:nvSpPr>
        <p:spPr>
          <a:xfrm rot="20389269">
            <a:off x="3721304" y="5443481"/>
            <a:ext cx="31438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dirty="0"/>
              <a:t>การปฎิบัติงานในหอผู้ป่วยนอก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B3ED5E5E-C45F-45C7-AFAD-08126D7A3C5D}"/>
              </a:ext>
            </a:extLst>
          </p:cNvPr>
          <p:cNvSpPr/>
          <p:nvPr/>
        </p:nvSpPr>
        <p:spPr>
          <a:xfrm rot="20389269">
            <a:off x="5636393" y="5465876"/>
            <a:ext cx="32736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dirty="0"/>
              <a:t>การปฎิบัติงานในสาขาวิชาต่างๆ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95883755-4D94-492F-BAD4-03463F7C8A83}"/>
              </a:ext>
            </a:extLst>
          </p:cNvPr>
          <p:cNvSpPr txBox="1"/>
          <p:nvPr/>
        </p:nvSpPr>
        <p:spPr>
          <a:xfrm>
            <a:off x="9344823" y="396182"/>
            <a:ext cx="2427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= 31</a:t>
            </a:r>
            <a:endParaRPr lang="th-TH" dirty="0"/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xmlns="" id="{A5A83430-22AA-45B2-87AC-1CE8C9CFB9D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141272057"/>
              </p:ext>
            </p:extLst>
          </p:nvPr>
        </p:nvGraphicFramePr>
        <p:xfrm>
          <a:off x="419100" y="1460501"/>
          <a:ext cx="11036300" cy="4460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1143518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CD5C64-723C-4888-8A5D-2411323A4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ข้อเสนอแนะเกี่ยวกับหน้าที่ของแพทย์ประจำบ้านที่กำหนดไว้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451BD1E-F810-450B-BD5C-B1F6A95543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>
                <a:cs typeface="+mj-cs"/>
              </a:rPr>
              <a:t>จำนวนผู้ป่วยมีปริมารเยอะขึ้นในขณะที่แพทย์มีเท่าเดิมครับ</a:t>
            </a:r>
          </a:p>
          <a:p>
            <a:r>
              <a:rPr lang="th-TH" dirty="0">
                <a:cs typeface="+mj-cs"/>
              </a:rPr>
              <a:t>จำนวนเคส </a:t>
            </a:r>
            <a:r>
              <a:rPr lang="en-US" dirty="0" err="1">
                <a:cs typeface="+mj-cs"/>
              </a:rPr>
              <a:t>Opd</a:t>
            </a:r>
            <a:r>
              <a:rPr lang="th-TH" dirty="0">
                <a:cs typeface="+mj-cs"/>
              </a:rPr>
              <a:t>เยอะไป , เจ้าหน้าที่เรียกเคสช้า</a:t>
            </a:r>
          </a:p>
        </p:txBody>
      </p:sp>
    </p:spTree>
    <p:extLst>
      <p:ext uri="{BB962C8B-B14F-4D97-AF65-F5344CB8AC3E}">
        <p14:creationId xmlns:p14="http://schemas.microsoft.com/office/powerpoint/2010/main" xmlns="" val="10959821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48B238-3938-4726-A0A6-24885989E7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4100" y="1122363"/>
            <a:ext cx="10287000" cy="2387600"/>
          </a:xfrm>
        </p:spPr>
        <p:txBody>
          <a:bodyPr/>
          <a:lstStyle/>
          <a:p>
            <a:r>
              <a:rPr lang="th-TH" dirty="0"/>
              <a:t>4. ขั้นตอนการดำเนินงานของแผนการฝึกอบรม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FAED33D-F7AD-4FEF-9FCC-8182F81296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6394285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DEF9DA-8A2F-4FFE-8343-9F7DA1FB5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ด้านสถาบันฝึกอบรมและเกณฑ์การรับผู้ฝึกอบรม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xmlns="" id="{C238A861-5776-4F6D-9622-31BCED44A8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894079975"/>
              </p:ext>
            </p:extLst>
          </p:nvPr>
        </p:nvGraphicFramePr>
        <p:xfrm>
          <a:off x="368300" y="1690688"/>
          <a:ext cx="11645900" cy="421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8A7E226-BE66-43F6-9902-0E47EAF1DF3C}"/>
              </a:ext>
            </a:extLst>
          </p:cNvPr>
          <p:cNvSpPr/>
          <p:nvPr/>
        </p:nvSpPr>
        <p:spPr>
          <a:xfrm rot="20588985">
            <a:off x="-78294" y="5665767"/>
            <a:ext cx="278473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h-TH" dirty="0"/>
              <a:t>สถาบันมีความเหมาะสม</a:t>
            </a:r>
          </a:p>
          <a:p>
            <a:pPr algn="ctr"/>
            <a:r>
              <a:rPr lang="th-TH" dirty="0"/>
              <a:t>ในการเป็นสถาบันฝึกอบรม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6DD3CFE-5A3B-4854-B171-5BE22038E969}"/>
              </a:ext>
            </a:extLst>
          </p:cNvPr>
          <p:cNvSpPr/>
          <p:nvPr/>
        </p:nvSpPr>
        <p:spPr>
          <a:xfrm rot="20588985">
            <a:off x="2212076" y="5803840"/>
            <a:ext cx="27414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dirty="0"/>
              <a:t>สถาบันฝึกอบรมมีคุณภาพ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7D3B9311-02CD-41FD-9D4E-F708E478D972}"/>
              </a:ext>
            </a:extLst>
          </p:cNvPr>
          <p:cNvSpPr/>
          <p:nvPr/>
        </p:nvSpPr>
        <p:spPr>
          <a:xfrm rot="20588985">
            <a:off x="3323757" y="5881210"/>
            <a:ext cx="35910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dirty="0"/>
              <a:t>แนวทางพัฒนาคุณภาพของสถาบัน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CF964F2-5B6E-487A-AC7B-900A7C7AAA1F}"/>
              </a:ext>
            </a:extLst>
          </p:cNvPr>
          <p:cNvSpPr/>
          <p:nvPr/>
        </p:nvSpPr>
        <p:spPr>
          <a:xfrm rot="20588985">
            <a:off x="5432329" y="5803840"/>
            <a:ext cx="40126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dirty="0"/>
              <a:t>เกณฑ์ในการรับผู้เข้าฝึกอบรมในสถาบัน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8117EDF-9B9E-4CA9-B69D-9382132FA3F3}"/>
              </a:ext>
            </a:extLst>
          </p:cNvPr>
          <p:cNvSpPr txBox="1"/>
          <p:nvPr/>
        </p:nvSpPr>
        <p:spPr>
          <a:xfrm>
            <a:off x="9344823" y="396182"/>
            <a:ext cx="2427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= 43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34658070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DEF9DA-8A2F-4FFE-8343-9F7DA1FB5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ด้านสถาบันฝึกอบรมและเกณฑ์การรับผู้ฝึกอบรม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8A7E226-BE66-43F6-9902-0E47EAF1DF3C}"/>
              </a:ext>
            </a:extLst>
          </p:cNvPr>
          <p:cNvSpPr/>
          <p:nvPr/>
        </p:nvSpPr>
        <p:spPr>
          <a:xfrm rot="20588985">
            <a:off x="-78294" y="5665767"/>
            <a:ext cx="278473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h-TH" dirty="0"/>
              <a:t>สถาบันมีความเหมาะสม</a:t>
            </a:r>
          </a:p>
          <a:p>
            <a:pPr algn="ctr"/>
            <a:r>
              <a:rPr lang="th-TH" dirty="0"/>
              <a:t>ในการเป็นสถาบันฝึกอบรม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6DD3CFE-5A3B-4854-B171-5BE22038E969}"/>
              </a:ext>
            </a:extLst>
          </p:cNvPr>
          <p:cNvSpPr/>
          <p:nvPr/>
        </p:nvSpPr>
        <p:spPr>
          <a:xfrm rot="20588985">
            <a:off x="2212076" y="5803840"/>
            <a:ext cx="27414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dirty="0"/>
              <a:t>สถาบันฝึกอบรมมีคุณภาพ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7D3B9311-02CD-41FD-9D4E-F708E478D972}"/>
              </a:ext>
            </a:extLst>
          </p:cNvPr>
          <p:cNvSpPr/>
          <p:nvPr/>
        </p:nvSpPr>
        <p:spPr>
          <a:xfrm rot="20588985">
            <a:off x="3323757" y="5881210"/>
            <a:ext cx="35910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dirty="0"/>
              <a:t>แนวทางพัฒนาคุณภาพของสถาบัน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CF964F2-5B6E-487A-AC7B-900A7C7AAA1F}"/>
              </a:ext>
            </a:extLst>
          </p:cNvPr>
          <p:cNvSpPr/>
          <p:nvPr/>
        </p:nvSpPr>
        <p:spPr>
          <a:xfrm rot="20588985">
            <a:off x="5432329" y="5803840"/>
            <a:ext cx="40126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dirty="0"/>
              <a:t>เกณฑ์ในการรับผู้เข้าฝึกอบรมในสถาบัน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8117EDF-9B9E-4CA9-B69D-9382132FA3F3}"/>
              </a:ext>
            </a:extLst>
          </p:cNvPr>
          <p:cNvSpPr txBox="1"/>
          <p:nvPr/>
        </p:nvSpPr>
        <p:spPr>
          <a:xfrm>
            <a:off x="9344823" y="396182"/>
            <a:ext cx="2427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= 31</a:t>
            </a:r>
            <a:endParaRPr lang="th-TH" dirty="0"/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xmlns="" id="{69D7CAE2-3C9D-41B3-B4CD-D365891CC7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500950902"/>
              </p:ext>
            </p:extLst>
          </p:nvPr>
        </p:nvGraphicFramePr>
        <p:xfrm>
          <a:off x="520700" y="1447800"/>
          <a:ext cx="10033000" cy="4279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8641119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3B6B28-8162-402E-90CA-EC085277A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ด้านอื่นๆ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xmlns="" id="{12671A7B-9D4D-46ED-8474-588B5BF341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31947557"/>
              </p:ext>
            </p:extLst>
          </p:nvPr>
        </p:nvGraphicFramePr>
        <p:xfrm>
          <a:off x="979714" y="1458685"/>
          <a:ext cx="96774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613CCE4-84F8-40E6-82B9-992E0675C7C3}"/>
              </a:ext>
            </a:extLst>
          </p:cNvPr>
          <p:cNvSpPr/>
          <p:nvPr/>
        </p:nvSpPr>
        <p:spPr>
          <a:xfrm rot="20886277">
            <a:off x="478159" y="5710438"/>
            <a:ext cx="30732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dirty="0"/>
              <a:t>ภาพรวมกระบวนการฝึกอบรม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2DE960DB-F2CD-46AD-85D9-4252A2CC8FD6}"/>
              </a:ext>
            </a:extLst>
          </p:cNvPr>
          <p:cNvSpPr/>
          <p:nvPr/>
        </p:nvSpPr>
        <p:spPr>
          <a:xfrm rot="20886277">
            <a:off x="3486122" y="5779161"/>
            <a:ext cx="28937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dirty="0"/>
              <a:t>ระยะเวลาการฝึกอบรม 3 ปี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F498753D-AF33-4670-BA1A-37CB41015A5D}"/>
              </a:ext>
            </a:extLst>
          </p:cNvPr>
          <p:cNvSpPr/>
          <p:nvPr/>
        </p:nvSpPr>
        <p:spPr>
          <a:xfrm rot="20886277">
            <a:off x="6321107" y="5804106"/>
            <a:ext cx="318067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h-TH" dirty="0"/>
              <a:t>เนื้อหาวิชาการทางอายุรศาสตร์</a:t>
            </a:r>
          </a:p>
          <a:p>
            <a:pPr algn="ctr"/>
            <a:r>
              <a:rPr lang="th-TH" dirty="0"/>
              <a:t>ในแผนการฝึกอบรม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A6E3421-1109-4847-805A-650A51DE4D11}"/>
              </a:ext>
            </a:extLst>
          </p:cNvPr>
          <p:cNvSpPr txBox="1"/>
          <p:nvPr/>
        </p:nvSpPr>
        <p:spPr>
          <a:xfrm>
            <a:off x="9344823" y="396182"/>
            <a:ext cx="2427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= 43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1196216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14B8BE-B46D-4AD2-9116-B3C72F762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+mn-lt"/>
                <a:cs typeface="+mn-cs"/>
              </a:rPr>
              <a:t>ผู้ประเมิน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xmlns="" id="{CDAD4B3E-115F-4238-8283-B5D6C5D398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43928565"/>
              </p:ext>
            </p:extLst>
          </p:nvPr>
        </p:nvGraphicFramePr>
        <p:xfrm>
          <a:off x="838200" y="1292772"/>
          <a:ext cx="10515600" cy="5423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0361657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3B6B28-8162-402E-90CA-EC085277A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ด้านอื่นๆ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613CCE4-84F8-40E6-82B9-992E0675C7C3}"/>
              </a:ext>
            </a:extLst>
          </p:cNvPr>
          <p:cNvSpPr/>
          <p:nvPr/>
        </p:nvSpPr>
        <p:spPr>
          <a:xfrm rot="20886277">
            <a:off x="478159" y="5710438"/>
            <a:ext cx="30732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dirty="0"/>
              <a:t>ภาพรวมกระบวนการฝึกอบรม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2DE960DB-F2CD-46AD-85D9-4252A2CC8FD6}"/>
              </a:ext>
            </a:extLst>
          </p:cNvPr>
          <p:cNvSpPr/>
          <p:nvPr/>
        </p:nvSpPr>
        <p:spPr>
          <a:xfrm rot="20886277">
            <a:off x="3486122" y="5779161"/>
            <a:ext cx="28937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dirty="0"/>
              <a:t>ระยะเวลาการฝึกอบรม 3 ปี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F498753D-AF33-4670-BA1A-37CB41015A5D}"/>
              </a:ext>
            </a:extLst>
          </p:cNvPr>
          <p:cNvSpPr/>
          <p:nvPr/>
        </p:nvSpPr>
        <p:spPr>
          <a:xfrm rot="20886277">
            <a:off x="6321107" y="5804106"/>
            <a:ext cx="318067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h-TH" dirty="0"/>
              <a:t>เนื้อหาวิชาการทางอายุรศาสตร์</a:t>
            </a:r>
          </a:p>
          <a:p>
            <a:pPr algn="ctr"/>
            <a:r>
              <a:rPr lang="th-TH" dirty="0"/>
              <a:t>ในแผนการฝึกอบรม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A6E3421-1109-4847-805A-650A51DE4D11}"/>
              </a:ext>
            </a:extLst>
          </p:cNvPr>
          <p:cNvSpPr txBox="1"/>
          <p:nvPr/>
        </p:nvSpPr>
        <p:spPr>
          <a:xfrm>
            <a:off x="9344823" y="396182"/>
            <a:ext cx="2427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= 31</a:t>
            </a:r>
            <a:endParaRPr lang="th-TH" dirty="0"/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xmlns="" id="{99D5FDC9-2716-44AF-BB2C-89343E8FD5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18947565"/>
              </p:ext>
            </p:extLst>
          </p:nvPr>
        </p:nvGraphicFramePr>
        <p:xfrm>
          <a:off x="1130300" y="1397000"/>
          <a:ext cx="9931400" cy="4229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5295846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48B238-3938-4726-A0A6-24885989E7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4100" y="1122363"/>
            <a:ext cx="10287000" cy="2387600"/>
          </a:xfrm>
        </p:spPr>
        <p:txBody>
          <a:bodyPr/>
          <a:lstStyle/>
          <a:p>
            <a:r>
              <a:rPr lang="th-TH" dirty="0"/>
              <a:t>5. การวัดและการประเมินผล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FAED33D-F7AD-4FEF-9FCC-8182F81296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9283711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06A525-B684-46E8-A799-FFB3EAC44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ความสำเร็จของโครงการฝึกอบรมฯ ที่ผ่านมาเป็นอย่างไร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A58BEE99-35F4-494C-93DE-21D6241CA9F6}"/>
              </a:ext>
            </a:extLst>
          </p:cNvPr>
          <p:cNvSpPr/>
          <p:nvPr/>
        </p:nvSpPr>
        <p:spPr>
          <a:xfrm>
            <a:off x="2486252" y="2459492"/>
            <a:ext cx="1711325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Cordia New" panose="020B0304020202020204" pitchFamily="34" charset="-34"/>
              </a:rPr>
              <a:t>สำเร็จมากที่สุด</a:t>
            </a:r>
            <a:r>
              <a:rPr kumimoji="0" lang="th-TH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A18A513D-6831-467E-8200-1997AEFA49EE}"/>
              </a:ext>
            </a:extLst>
          </p:cNvPr>
          <p:cNvSpPr/>
          <p:nvPr/>
        </p:nvSpPr>
        <p:spPr>
          <a:xfrm>
            <a:off x="7140576" y="1429078"/>
            <a:ext cx="12170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rPr>
              <a:t>ปานกลาง </a:t>
            </a:r>
            <a:endParaRPr kumimoji="0" lang="th-TH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33FB587A-5043-48D5-91C8-4E74716B567A}"/>
              </a:ext>
            </a:extLst>
          </p:cNvPr>
          <p:cNvSpPr/>
          <p:nvPr/>
        </p:nvSpPr>
        <p:spPr>
          <a:xfrm>
            <a:off x="7880804" y="4549548"/>
            <a:ext cx="1263650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Cordia New" panose="020B0304020202020204" pitchFamily="34" charset="-34"/>
              </a:rPr>
              <a:t>สำเร็จมาก</a:t>
            </a:r>
            <a:r>
              <a:rPr kumimoji="0" lang="th-TH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rPr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A305EEC9-C006-4EF6-AE06-4FE907A6E873}"/>
              </a:ext>
            </a:extLst>
          </p:cNvPr>
          <p:cNvSpPr txBox="1"/>
          <p:nvPr/>
        </p:nvSpPr>
        <p:spPr>
          <a:xfrm>
            <a:off x="9344823" y="1412182"/>
            <a:ext cx="2427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 = 43</a:t>
            </a:r>
            <a:endParaRPr kumimoji="0" lang="th-TH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ordia New" panose="020B0304020202020204" pitchFamily="34" charset="-34"/>
            </a:endParaRP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xmlns="" id="{081D7AF4-2D87-4961-8334-1BB79580CD58}"/>
              </a:ext>
            </a:extLst>
          </p:cNvPr>
          <p:cNvGraphicFramePr>
            <a:graphicFrameLocks/>
          </p:cNvGraphicFramePr>
          <p:nvPr/>
        </p:nvGraphicFramePr>
        <p:xfrm>
          <a:off x="1562100" y="1412182"/>
          <a:ext cx="8661400" cy="52426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xmlns="" id="{61650ABB-0DED-466A-9776-1ACBEE58A1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00802952"/>
              </p:ext>
            </p:extLst>
          </p:nvPr>
        </p:nvGraphicFramePr>
        <p:xfrm>
          <a:off x="2486252" y="1320801"/>
          <a:ext cx="6858571" cy="5172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4318832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06A525-B684-46E8-A799-FFB3EAC44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ความสำเร็จของโครงการฝึกอบรมฯ ที่ผ่านมาเป็นอย่างไร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A58BEE99-35F4-494C-93DE-21D6241CA9F6}"/>
              </a:ext>
            </a:extLst>
          </p:cNvPr>
          <p:cNvSpPr/>
          <p:nvPr/>
        </p:nvSpPr>
        <p:spPr>
          <a:xfrm>
            <a:off x="2486252" y="2459492"/>
            <a:ext cx="1711325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dirty="0">
                <a:solidFill>
                  <a:srgbClr val="000000"/>
                </a:solidFill>
                <a:latin typeface="Arial" panose="020B0604020202020204" pitchFamily="34" charset="0"/>
              </a:rPr>
              <a:t>สำเร็จมากที่สุด</a:t>
            </a:r>
            <a:r>
              <a:rPr lang="th-TH" dirty="0"/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A18A513D-6831-467E-8200-1997AEFA49EE}"/>
              </a:ext>
            </a:extLst>
          </p:cNvPr>
          <p:cNvSpPr/>
          <p:nvPr/>
        </p:nvSpPr>
        <p:spPr>
          <a:xfrm>
            <a:off x="7140576" y="1429078"/>
            <a:ext cx="12170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/>
              <a:t>ปานกลาง </a:t>
            </a:r>
            <a:endParaRPr lang="th-TH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33FB587A-5043-48D5-91C8-4E74716B567A}"/>
              </a:ext>
            </a:extLst>
          </p:cNvPr>
          <p:cNvSpPr/>
          <p:nvPr/>
        </p:nvSpPr>
        <p:spPr>
          <a:xfrm>
            <a:off x="7880804" y="4549548"/>
            <a:ext cx="1263650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dirty="0">
                <a:solidFill>
                  <a:srgbClr val="000000"/>
                </a:solidFill>
                <a:latin typeface="Arial" panose="020B0604020202020204" pitchFamily="34" charset="0"/>
              </a:rPr>
              <a:t>สำเร็จมาก</a:t>
            </a:r>
            <a:r>
              <a:rPr lang="th-TH" dirty="0"/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A305EEC9-C006-4EF6-AE06-4FE907A6E873}"/>
              </a:ext>
            </a:extLst>
          </p:cNvPr>
          <p:cNvSpPr txBox="1"/>
          <p:nvPr/>
        </p:nvSpPr>
        <p:spPr>
          <a:xfrm>
            <a:off x="9344823" y="1412182"/>
            <a:ext cx="2427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= 31</a:t>
            </a:r>
            <a:endParaRPr lang="th-TH" dirty="0"/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xmlns="" id="{081D7AF4-2D87-4961-8334-1BB79580CD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12105937"/>
              </p:ext>
            </p:extLst>
          </p:nvPr>
        </p:nvGraphicFramePr>
        <p:xfrm>
          <a:off x="1562100" y="1412182"/>
          <a:ext cx="8661400" cy="52426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7351358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29D3EF-A892-4110-9D7C-7DF884D0A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การประเมินผลในปัจจุบัน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xmlns="" id="{9C8E3F44-0E31-4B50-8220-E10862CB55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546561389"/>
              </p:ext>
            </p:extLst>
          </p:nvPr>
        </p:nvGraphicFramePr>
        <p:xfrm>
          <a:off x="2057400" y="1567543"/>
          <a:ext cx="8708572" cy="44740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D92B18C-3A78-4621-93B0-55F8BE7D0B45}"/>
              </a:ext>
            </a:extLst>
          </p:cNvPr>
          <p:cNvSpPr/>
          <p:nvPr/>
        </p:nvSpPr>
        <p:spPr>
          <a:xfrm rot="20615914">
            <a:off x="1164395" y="5741860"/>
            <a:ext cx="32638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2400" dirty="0"/>
              <a:t>วิธีประเมินผลในปัจจุบันเหมาะสม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13A593A-D382-4615-8C85-D79BABC34962}"/>
              </a:ext>
            </a:extLst>
          </p:cNvPr>
          <p:cNvSpPr/>
          <p:nvPr/>
        </p:nvSpPr>
        <p:spPr>
          <a:xfrm rot="20615914">
            <a:off x="1014720" y="6077375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th-TH" sz="2400" dirty="0"/>
              <a:t>วิธีประเมินผลในปัจจุบัน</a:t>
            </a:r>
          </a:p>
          <a:p>
            <a:pPr algn="r"/>
            <a:r>
              <a:rPr lang="th-TH" sz="2400" dirty="0"/>
              <a:t>สามารถจำแนกคุณภาพผู้รับการฝึกอบรม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626C67B0-9916-4429-BBEB-DB94B567087D}"/>
              </a:ext>
            </a:extLst>
          </p:cNvPr>
          <p:cNvSpPr/>
          <p:nvPr/>
        </p:nvSpPr>
        <p:spPr>
          <a:xfrm rot="20615914">
            <a:off x="6372313" y="5772677"/>
            <a:ext cx="35353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th-TH" sz="2400" dirty="0"/>
              <a:t>วิธีประเมินผลในปัจจุบันมีความโปร่งใส </a:t>
            </a:r>
          </a:p>
          <a:p>
            <a:pPr algn="r"/>
            <a:r>
              <a:rPr lang="th-TH" sz="2400" dirty="0"/>
              <a:t>ยุติธรรมและมีธรรมาภิบาล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FA91AC61-36C3-4930-B0F2-68388EAC823B}"/>
              </a:ext>
            </a:extLst>
          </p:cNvPr>
          <p:cNvSpPr txBox="1"/>
          <p:nvPr/>
        </p:nvSpPr>
        <p:spPr>
          <a:xfrm>
            <a:off x="9344823" y="472382"/>
            <a:ext cx="2427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= 43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20774457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29D3EF-A892-4110-9D7C-7DF884D0A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การประเมินผลในปัจจุบัน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D92B18C-3A78-4621-93B0-55F8BE7D0B45}"/>
              </a:ext>
            </a:extLst>
          </p:cNvPr>
          <p:cNvSpPr/>
          <p:nvPr/>
        </p:nvSpPr>
        <p:spPr>
          <a:xfrm rot="20615914">
            <a:off x="1164395" y="5741860"/>
            <a:ext cx="32638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2400" dirty="0"/>
              <a:t>วิธีประเมินผลในปัจจุบันเหมาะสม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13A593A-D382-4615-8C85-D79BABC34962}"/>
              </a:ext>
            </a:extLst>
          </p:cNvPr>
          <p:cNvSpPr/>
          <p:nvPr/>
        </p:nvSpPr>
        <p:spPr>
          <a:xfrm rot="20615914">
            <a:off x="1014720" y="6077375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th-TH" sz="2400" dirty="0"/>
              <a:t>วิธีประเมินผลในปัจจุบัน</a:t>
            </a:r>
          </a:p>
          <a:p>
            <a:pPr algn="r"/>
            <a:r>
              <a:rPr lang="th-TH" sz="2400" dirty="0"/>
              <a:t>สามารถจำแนกคุณภาพผู้รับการฝึกอบรม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626C67B0-9916-4429-BBEB-DB94B567087D}"/>
              </a:ext>
            </a:extLst>
          </p:cNvPr>
          <p:cNvSpPr/>
          <p:nvPr/>
        </p:nvSpPr>
        <p:spPr>
          <a:xfrm rot="20615914">
            <a:off x="6372313" y="5772677"/>
            <a:ext cx="35353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th-TH" sz="2400" dirty="0"/>
              <a:t>วิธีประเมินผลในปัจจุบันมีความโปร่งใส </a:t>
            </a:r>
          </a:p>
          <a:p>
            <a:pPr algn="r"/>
            <a:r>
              <a:rPr lang="th-TH" sz="2400" dirty="0"/>
              <a:t>ยุติธรรมและมีธรรมาภิบาล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FA91AC61-36C3-4930-B0F2-68388EAC823B}"/>
              </a:ext>
            </a:extLst>
          </p:cNvPr>
          <p:cNvSpPr txBox="1"/>
          <p:nvPr/>
        </p:nvSpPr>
        <p:spPr>
          <a:xfrm>
            <a:off x="9344823" y="472382"/>
            <a:ext cx="2427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= 31</a:t>
            </a:r>
            <a:endParaRPr lang="th-TH" dirty="0"/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xmlns="" id="{E7904A4F-80D4-46CF-B9D4-25146AF6E2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945448434"/>
              </p:ext>
            </p:extLst>
          </p:nvPr>
        </p:nvGraphicFramePr>
        <p:xfrm>
          <a:off x="1981200" y="1231900"/>
          <a:ext cx="8940800" cy="44830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860441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83CA72-C00C-4296-A738-06A33AF25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วิธีประเมินผลในปัจจุบันควรมีผู้ประเมินผลจากภายนอกสถาบันหรือไม่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1DF7149-22A1-4FA1-A9B5-E45A8428D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xmlns="" id="{6F9934D6-EC7E-422D-9846-D98D80BE84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840542055"/>
              </p:ext>
            </p:extLst>
          </p:nvPr>
        </p:nvGraphicFramePr>
        <p:xfrm>
          <a:off x="2808514" y="1760651"/>
          <a:ext cx="6792686" cy="45828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938A0429-4EB9-42FA-AC0D-D69F323CB91E}"/>
              </a:ext>
            </a:extLst>
          </p:cNvPr>
          <p:cNvSpPr txBox="1"/>
          <p:nvPr/>
        </p:nvSpPr>
        <p:spPr>
          <a:xfrm>
            <a:off x="9344823" y="1374082"/>
            <a:ext cx="2427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= 43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18250111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83CA72-C00C-4296-A738-06A33AF25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วิธีประเมินผลในปัจจุบันควรมีผู้ประเมินผลจากภายนอกสถาบันหรือไม่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938A0429-4EB9-42FA-AC0D-D69F323CB91E}"/>
              </a:ext>
            </a:extLst>
          </p:cNvPr>
          <p:cNvSpPr txBox="1"/>
          <p:nvPr/>
        </p:nvSpPr>
        <p:spPr>
          <a:xfrm>
            <a:off x="9344823" y="1374082"/>
            <a:ext cx="2427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= 31</a:t>
            </a:r>
            <a:endParaRPr lang="th-TH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DEFBB9ED-21B0-4FF4-99FB-B958C45F4E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93559077"/>
              </p:ext>
            </p:extLst>
          </p:nvPr>
        </p:nvGraphicFramePr>
        <p:xfrm>
          <a:off x="1778000" y="1374081"/>
          <a:ext cx="8291286" cy="53206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4903545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8F97B2-DBC2-4CBD-BDD5-AFDA43335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ข้อเสนอแนะเกี่ยวกับการประเมินผล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1D4BBF1-DDD2-4048-AF18-A68880828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>
                <a:cs typeface="+mj-cs"/>
              </a:rPr>
              <a:t>ไม่ควรนับงานวิจัยมาอยู่ในส่วนของการประเมินผล</a:t>
            </a:r>
          </a:p>
        </p:txBody>
      </p:sp>
    </p:spTree>
    <p:extLst>
      <p:ext uri="{BB962C8B-B14F-4D97-AF65-F5344CB8AC3E}">
        <p14:creationId xmlns:p14="http://schemas.microsoft.com/office/powerpoint/2010/main" xmlns="" val="4016861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4D2433B0-C707-4ABD-BB96-58CA8CC729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/>
              <a:t>6. พัตนาการของผู้รับการฝึกอบรม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xmlns="" id="{FE0CD5BE-D14F-4434-B770-8366AB5BF0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78255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14B8BE-B46D-4AD2-9116-B3C72F762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+mn-lt"/>
                <a:cs typeface="+mn-cs"/>
              </a:rPr>
              <a:t>ผู้ประเมิน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xmlns="" id="{CDAD4B3E-115F-4238-8283-B5D6C5D398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90193246"/>
              </p:ext>
            </p:extLst>
          </p:nvPr>
        </p:nvGraphicFramePr>
        <p:xfrm>
          <a:off x="838200" y="1292772"/>
          <a:ext cx="10515600" cy="5423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0741993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8FB190-6C50-4EFF-8656-438297AD0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/>
              <a:t/>
            </a:r>
            <a:br>
              <a:rPr lang="th-TH" dirty="0"/>
            </a:br>
            <a:r>
              <a:rPr lang="th-TH" dirty="0"/>
              <a:t>พัตนาการของผู้รับการฝึกอบรม</a:t>
            </a:r>
            <a:br>
              <a:rPr lang="th-TH" dirty="0"/>
            </a:br>
            <a:endParaRPr lang="th-TH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xmlns="" id="{F8A6EB9D-B358-410E-997F-C1A21BC267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88762307"/>
              </p:ext>
            </p:extLst>
          </p:nvPr>
        </p:nvGraphicFramePr>
        <p:xfrm>
          <a:off x="838200" y="1382486"/>
          <a:ext cx="11188700" cy="4278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B75CB360-31DD-418E-BF35-14B5D623E801}"/>
              </a:ext>
            </a:extLst>
          </p:cNvPr>
          <p:cNvSpPr/>
          <p:nvPr/>
        </p:nvSpPr>
        <p:spPr>
          <a:xfrm rot="20656473">
            <a:off x="153737" y="5550469"/>
            <a:ext cx="39501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400" dirty="0"/>
              <a:t>คุณภาพและความพร้อมของผู้รับการฝึกอบรม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EEDC477-EE22-4925-86F6-7CA1856EEF26}"/>
              </a:ext>
            </a:extLst>
          </p:cNvPr>
          <p:cNvSpPr/>
          <p:nvPr/>
        </p:nvSpPr>
        <p:spPr>
          <a:xfrm rot="20656473">
            <a:off x="480462" y="5825308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th-TH" sz="2400" dirty="0"/>
              <a:t>ความรู้และทักษะของผู้เข้ารับการฝึกอบรม ก่อน-หลัง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A4AB37AC-9EE1-4215-9A20-7D7C2F5CB90A}"/>
              </a:ext>
            </a:extLst>
          </p:cNvPr>
          <p:cNvSpPr/>
          <p:nvPr/>
        </p:nvSpPr>
        <p:spPr>
          <a:xfrm rot="20656473">
            <a:off x="4436199" y="5550468"/>
            <a:ext cx="45817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400" dirty="0"/>
              <a:t>คุณภาพชีวิตของผู้รับการฝึกอบรมในระหว่างฝึกอบรม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80A01C61-22FC-4221-B908-43090D54115E}"/>
              </a:ext>
            </a:extLst>
          </p:cNvPr>
          <p:cNvSpPr/>
          <p:nvPr/>
        </p:nvSpPr>
        <p:spPr>
          <a:xfrm rot="20656473">
            <a:off x="8330186" y="5457427"/>
            <a:ext cx="28328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400" dirty="0"/>
              <a:t>การพัฒนาและเรียนรู้ด้วยตนเอง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9D5A272-58D2-435D-BAE0-FDE873CFE8D7}"/>
              </a:ext>
            </a:extLst>
          </p:cNvPr>
          <p:cNvSpPr txBox="1"/>
          <p:nvPr/>
        </p:nvSpPr>
        <p:spPr>
          <a:xfrm>
            <a:off x="9344823" y="485082"/>
            <a:ext cx="2427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= 43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36425560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8FB190-6C50-4EFF-8656-438297AD0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/>
              <a:t/>
            </a:r>
            <a:br>
              <a:rPr lang="th-TH" dirty="0"/>
            </a:br>
            <a:r>
              <a:rPr lang="th-TH" dirty="0"/>
              <a:t>พัตนาการของผู้รับการฝึกอบรม</a:t>
            </a:r>
            <a:br>
              <a:rPr lang="th-TH" dirty="0"/>
            </a:br>
            <a:endParaRPr lang="th-TH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B75CB360-31DD-418E-BF35-14B5D623E801}"/>
              </a:ext>
            </a:extLst>
          </p:cNvPr>
          <p:cNvSpPr/>
          <p:nvPr/>
        </p:nvSpPr>
        <p:spPr>
          <a:xfrm rot="20656473">
            <a:off x="52137" y="5550469"/>
            <a:ext cx="39501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400" dirty="0"/>
              <a:t>คุณภาพและความพร้อมของผู้รับการฝึกอบรม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EEDC477-EE22-4925-86F6-7CA1856EEF26}"/>
              </a:ext>
            </a:extLst>
          </p:cNvPr>
          <p:cNvSpPr/>
          <p:nvPr/>
        </p:nvSpPr>
        <p:spPr>
          <a:xfrm rot="20656473">
            <a:off x="124862" y="5825308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th-TH" sz="2400" dirty="0"/>
              <a:t>ความรู้และทักษะของผู้เข้ารับการฝึกอบรม ก่อน-หลัง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A4AB37AC-9EE1-4215-9A20-7D7C2F5CB90A}"/>
              </a:ext>
            </a:extLst>
          </p:cNvPr>
          <p:cNvSpPr/>
          <p:nvPr/>
        </p:nvSpPr>
        <p:spPr>
          <a:xfrm rot="20656473">
            <a:off x="4334599" y="5550468"/>
            <a:ext cx="45817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400" dirty="0"/>
              <a:t>คุณภาพชีวิตของผู้รับการฝึกอบรมในระหว่างฝึกอบรม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80A01C61-22FC-4221-B908-43090D54115E}"/>
              </a:ext>
            </a:extLst>
          </p:cNvPr>
          <p:cNvSpPr/>
          <p:nvPr/>
        </p:nvSpPr>
        <p:spPr>
          <a:xfrm rot="20656473">
            <a:off x="8228586" y="5457427"/>
            <a:ext cx="28328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400" dirty="0"/>
              <a:t>การพัฒนาและเรียนรู้ด้วยตนเอง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9D5A272-58D2-435D-BAE0-FDE873CFE8D7}"/>
              </a:ext>
            </a:extLst>
          </p:cNvPr>
          <p:cNvSpPr txBox="1"/>
          <p:nvPr/>
        </p:nvSpPr>
        <p:spPr>
          <a:xfrm>
            <a:off x="9344823" y="485082"/>
            <a:ext cx="2427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= 31</a:t>
            </a:r>
            <a:endParaRPr lang="th-TH" dirty="0"/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xmlns="" id="{B908D786-0F69-4DE0-B777-47365D8DB6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017607913"/>
              </p:ext>
            </p:extLst>
          </p:nvPr>
        </p:nvGraphicFramePr>
        <p:xfrm>
          <a:off x="1460500" y="1244600"/>
          <a:ext cx="10731500" cy="4076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8193414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9EC9EBD-4B1C-41C6-9C95-7153902CA2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/>
              <a:t>7. ทรัพยากรทางการศึกษา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25F80D6-FFB0-46B2-A510-03D72191A3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3011803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88BBE4-C1C1-477A-A72E-7B8AD8ED9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ทรัพยากรทางการศึกษาที่แผนกอายุรกรรมที่ภาควิชาได้รับการสนับสนุนมีความเหมาะสมหรือไม่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xmlns="" id="{44FF0809-C172-4F9C-8CB5-BD0A8798983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235491326"/>
              </p:ext>
            </p:extLst>
          </p:nvPr>
        </p:nvGraphicFramePr>
        <p:xfrm>
          <a:off x="622300" y="1690688"/>
          <a:ext cx="11569700" cy="4737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C214C3F6-418A-4540-8CD7-4CAAF1BB1CC8}"/>
              </a:ext>
            </a:extLst>
          </p:cNvPr>
          <p:cNvSpPr/>
          <p:nvPr/>
        </p:nvSpPr>
        <p:spPr>
          <a:xfrm>
            <a:off x="1474571" y="6101091"/>
            <a:ext cx="14269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dirty="0"/>
              <a:t>ด้านนโยบาย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810B06D-915A-42C7-99B4-36DD9FD8CF3D}"/>
              </a:ext>
            </a:extLst>
          </p:cNvPr>
          <p:cNvSpPr/>
          <p:nvPr/>
        </p:nvSpPr>
        <p:spPr>
          <a:xfrm>
            <a:off x="3397250" y="6101091"/>
            <a:ext cx="14430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dirty="0"/>
              <a:t>ด้านกำลังคน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A66CED61-5734-4EE3-87E1-AFC9CFDEC792}"/>
              </a:ext>
            </a:extLst>
          </p:cNvPr>
          <p:cNvSpPr/>
          <p:nvPr/>
        </p:nvSpPr>
        <p:spPr>
          <a:xfrm>
            <a:off x="5168073" y="6101091"/>
            <a:ext cx="17796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dirty="0"/>
              <a:t>ด้านงบประมาณ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767FC162-D5C4-4A2D-B06F-F6693CA0341F}"/>
              </a:ext>
            </a:extLst>
          </p:cNvPr>
          <p:cNvSpPr/>
          <p:nvPr/>
        </p:nvSpPr>
        <p:spPr>
          <a:xfrm>
            <a:off x="7256476" y="6101091"/>
            <a:ext cx="13356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dirty="0"/>
              <a:t>ด้านสถานที่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266EBA5A-9C24-480D-B417-97EECABCD5CD}"/>
              </a:ext>
            </a:extLst>
          </p:cNvPr>
          <p:cNvSpPr/>
          <p:nvPr/>
        </p:nvSpPr>
        <p:spPr>
          <a:xfrm>
            <a:off x="8672597" y="6101091"/>
            <a:ext cx="19351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dirty="0"/>
              <a:t>ด้านเทคโนโลยี </a:t>
            </a:r>
            <a:r>
              <a:rPr lang="en-US" dirty="0"/>
              <a:t>IT</a:t>
            </a:r>
            <a:endParaRPr lang="th-TH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3D21FE4A-77E2-419D-81AA-CE54E94BF4CA}"/>
              </a:ext>
            </a:extLst>
          </p:cNvPr>
          <p:cNvSpPr/>
          <p:nvPr/>
        </p:nvSpPr>
        <p:spPr>
          <a:xfrm>
            <a:off x="11010463" y="6101091"/>
            <a:ext cx="10422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dirty="0"/>
              <a:t>ด้านอื่นๆ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49CB7127-44B4-4ECA-A68E-6366DCAE6266}"/>
              </a:ext>
            </a:extLst>
          </p:cNvPr>
          <p:cNvSpPr txBox="1"/>
          <p:nvPr/>
        </p:nvSpPr>
        <p:spPr>
          <a:xfrm>
            <a:off x="9344823" y="1132782"/>
            <a:ext cx="2427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= 43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22898065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88BBE4-C1C1-477A-A72E-7B8AD8ED9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ทรัพยากรทางการศึกษาที่แผนกอายุรกรรมที่ภาควิชาได้รับการสนับสนุนมีความเหมาะสมหรือไม่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C214C3F6-418A-4540-8CD7-4CAAF1BB1CC8}"/>
              </a:ext>
            </a:extLst>
          </p:cNvPr>
          <p:cNvSpPr/>
          <p:nvPr/>
        </p:nvSpPr>
        <p:spPr>
          <a:xfrm>
            <a:off x="1474571" y="6101091"/>
            <a:ext cx="14269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dirty="0"/>
              <a:t>ด้านนโยบาย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810B06D-915A-42C7-99B4-36DD9FD8CF3D}"/>
              </a:ext>
            </a:extLst>
          </p:cNvPr>
          <p:cNvSpPr/>
          <p:nvPr/>
        </p:nvSpPr>
        <p:spPr>
          <a:xfrm>
            <a:off x="3397250" y="6101091"/>
            <a:ext cx="14430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dirty="0"/>
              <a:t>ด้านกำลังคน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A66CED61-5734-4EE3-87E1-AFC9CFDEC792}"/>
              </a:ext>
            </a:extLst>
          </p:cNvPr>
          <p:cNvSpPr/>
          <p:nvPr/>
        </p:nvSpPr>
        <p:spPr>
          <a:xfrm>
            <a:off x="5168073" y="6101091"/>
            <a:ext cx="17796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dirty="0"/>
              <a:t>ด้านงบประมาณ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767FC162-D5C4-4A2D-B06F-F6693CA0341F}"/>
              </a:ext>
            </a:extLst>
          </p:cNvPr>
          <p:cNvSpPr/>
          <p:nvPr/>
        </p:nvSpPr>
        <p:spPr>
          <a:xfrm>
            <a:off x="7256476" y="6101091"/>
            <a:ext cx="13356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dirty="0"/>
              <a:t>ด้านสถานที่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266EBA5A-9C24-480D-B417-97EECABCD5CD}"/>
              </a:ext>
            </a:extLst>
          </p:cNvPr>
          <p:cNvSpPr/>
          <p:nvPr/>
        </p:nvSpPr>
        <p:spPr>
          <a:xfrm>
            <a:off x="8672597" y="6101091"/>
            <a:ext cx="19351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dirty="0"/>
              <a:t>ด้านเทคโนโลยี </a:t>
            </a:r>
            <a:r>
              <a:rPr lang="en-US" dirty="0"/>
              <a:t>IT</a:t>
            </a:r>
            <a:endParaRPr lang="th-TH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3D21FE4A-77E2-419D-81AA-CE54E94BF4CA}"/>
              </a:ext>
            </a:extLst>
          </p:cNvPr>
          <p:cNvSpPr/>
          <p:nvPr/>
        </p:nvSpPr>
        <p:spPr>
          <a:xfrm>
            <a:off x="11010463" y="6101091"/>
            <a:ext cx="10422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dirty="0"/>
              <a:t>ด้านอื่นๆ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49CB7127-44B4-4ECA-A68E-6366DCAE6266}"/>
              </a:ext>
            </a:extLst>
          </p:cNvPr>
          <p:cNvSpPr txBox="1"/>
          <p:nvPr/>
        </p:nvSpPr>
        <p:spPr>
          <a:xfrm>
            <a:off x="9344823" y="1132782"/>
            <a:ext cx="2427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= 31</a:t>
            </a:r>
            <a:endParaRPr lang="th-TH" dirty="0"/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xmlns="" id="{AC7EFC56-6A14-4EC3-BDCF-7D3E8AC2E3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680688519"/>
              </p:ext>
            </p:extLst>
          </p:nvPr>
        </p:nvGraphicFramePr>
        <p:xfrm>
          <a:off x="254000" y="1536700"/>
          <a:ext cx="11938000" cy="45990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2100223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7B47044-9293-463F-B77C-FF406A0EF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ข้อเสนอแนะเกี่ยวกับทรัพยากรทางการศึกษา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50F5EEB-C943-4295-A97A-3EDD88633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cs typeface="+mj-cs"/>
              </a:rPr>
              <a:t>Wifi</a:t>
            </a:r>
            <a:r>
              <a:rPr lang="en-US" dirty="0">
                <a:cs typeface="+mj-cs"/>
              </a:rPr>
              <a:t>, </a:t>
            </a:r>
            <a:r>
              <a:rPr lang="th-TH" dirty="0">
                <a:cs typeface="+mj-cs"/>
              </a:rPr>
              <a:t>การเข้าถึง </a:t>
            </a:r>
            <a:r>
              <a:rPr lang="en-US" dirty="0">
                <a:cs typeface="+mj-cs"/>
              </a:rPr>
              <a:t>journal</a:t>
            </a:r>
          </a:p>
          <a:p>
            <a:r>
              <a:rPr lang="th-TH" dirty="0">
                <a:cs typeface="+mj-cs"/>
              </a:rPr>
              <a:t>ควรมีห้อง </a:t>
            </a:r>
            <a:r>
              <a:rPr lang="en-US" dirty="0">
                <a:cs typeface="+mj-cs"/>
              </a:rPr>
              <a:t>common room </a:t>
            </a:r>
            <a:r>
              <a:rPr lang="th-TH" dirty="0">
                <a:cs typeface="+mj-cs"/>
              </a:rPr>
              <a:t>สำหรับแพทย์ประจำบ้าน พชททึ่มี โซฟา คอม เน็ต สำหรับพักผ่อน อ่านหนังสือ ทำกิจกรรมร่วมกัน</a:t>
            </a:r>
            <a:endParaRPr lang="en-US" dirty="0">
              <a:cs typeface="+mj-cs"/>
            </a:endParaRPr>
          </a:p>
          <a:p>
            <a:r>
              <a:rPr lang="th-TH" dirty="0">
                <a:cs typeface="+mj-cs"/>
              </a:rPr>
              <a:t>อยากให้มี </a:t>
            </a:r>
            <a:r>
              <a:rPr lang="en-US" dirty="0" err="1">
                <a:cs typeface="+mj-cs"/>
              </a:rPr>
              <a:t>Wifi</a:t>
            </a:r>
            <a:r>
              <a:rPr lang="en-US" dirty="0">
                <a:cs typeface="+mj-cs"/>
              </a:rPr>
              <a:t> </a:t>
            </a:r>
            <a:r>
              <a:rPr lang="th-TH" dirty="0">
                <a:cs typeface="+mj-cs"/>
              </a:rPr>
              <a:t>ใน </a:t>
            </a:r>
            <a:r>
              <a:rPr lang="en-US" dirty="0">
                <a:cs typeface="+mj-cs"/>
              </a:rPr>
              <a:t>ward</a:t>
            </a:r>
            <a:endParaRPr lang="th-TH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20081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944441-8655-479B-9E0E-5B8B8A2E9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/>
              <a:t>กลุ่มงานฯได้รับความร่วมมือจากหน่วยงานต่างๆเป็นอย่างไรบ้าง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xmlns="" id="{B356489B-7A36-4067-9095-A06FF902B0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58715464"/>
              </p:ext>
            </p:extLst>
          </p:nvPr>
        </p:nvGraphicFramePr>
        <p:xfrm>
          <a:off x="965200" y="1511301"/>
          <a:ext cx="10515600" cy="4381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E3D7B9B-6565-4E4A-AB26-0AE07C4522AD}"/>
              </a:ext>
            </a:extLst>
          </p:cNvPr>
          <p:cNvSpPr/>
          <p:nvPr/>
        </p:nvSpPr>
        <p:spPr>
          <a:xfrm>
            <a:off x="1544985" y="5631191"/>
            <a:ext cx="19111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400" dirty="0"/>
              <a:t>กระทรวงสาธารณสุข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E090D12A-2D7D-4415-9C6D-38387D0FE454}"/>
              </a:ext>
            </a:extLst>
          </p:cNvPr>
          <p:cNvSpPr/>
          <p:nvPr/>
        </p:nvSpPr>
        <p:spPr>
          <a:xfrm>
            <a:off x="4015903" y="5631191"/>
            <a:ext cx="10647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400"/>
              <a:t>แพทยสภา</a:t>
            </a:r>
            <a:endParaRPr lang="th-TH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3AB3299-DBBB-4C0A-B798-07DFF6D5E83F}"/>
              </a:ext>
            </a:extLst>
          </p:cNvPr>
          <p:cNvSpPr/>
          <p:nvPr/>
        </p:nvSpPr>
        <p:spPr>
          <a:xfrm>
            <a:off x="5341294" y="5631191"/>
            <a:ext cx="21788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400" dirty="0"/>
              <a:t>ราชวิทยาลัยอายุรแพทย์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CF4F9C5F-71F7-4C98-9E39-C41C6E1D7441}"/>
              </a:ext>
            </a:extLst>
          </p:cNvPr>
          <p:cNvSpPr/>
          <p:nvPr/>
        </p:nvSpPr>
        <p:spPr>
          <a:xfrm>
            <a:off x="7390765" y="5618605"/>
            <a:ext cx="214353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h-TH" sz="2400" dirty="0"/>
              <a:t>โรงเรียนแพทย์</a:t>
            </a:r>
          </a:p>
          <a:p>
            <a:pPr algn="ctr"/>
            <a:r>
              <a:rPr lang="th-TH" sz="2400" dirty="0"/>
              <a:t>หรือสถาบันฝึกอบรมอื่น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4522D82E-8CE7-44A0-B2AB-9BB0F4BC081E}"/>
              </a:ext>
            </a:extLst>
          </p:cNvPr>
          <p:cNvSpPr/>
          <p:nvPr/>
        </p:nvSpPr>
        <p:spPr>
          <a:xfrm>
            <a:off x="9534301" y="5631191"/>
            <a:ext cx="17716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400" dirty="0"/>
              <a:t>สมาคมวิชาชีพอื่นๆ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7F42AF0F-37AC-472C-951E-FC67F27AE063}"/>
              </a:ext>
            </a:extLst>
          </p:cNvPr>
          <p:cNvSpPr txBox="1"/>
          <p:nvPr/>
        </p:nvSpPr>
        <p:spPr>
          <a:xfrm>
            <a:off x="9344823" y="1297882"/>
            <a:ext cx="2427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= 43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26892777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944441-8655-479B-9E0E-5B8B8A2E9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/>
              <a:t>กลุ่มงานฯได้รับความร่วมมือจากหน่วยงานต่างๆเป็นอย่างไรบ้าง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E3D7B9B-6565-4E4A-AB26-0AE07C4522AD}"/>
              </a:ext>
            </a:extLst>
          </p:cNvPr>
          <p:cNvSpPr/>
          <p:nvPr/>
        </p:nvSpPr>
        <p:spPr>
          <a:xfrm>
            <a:off x="1544985" y="5631191"/>
            <a:ext cx="19111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400" dirty="0"/>
              <a:t>กระทรวงสาธารณสุข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E090D12A-2D7D-4415-9C6D-38387D0FE454}"/>
              </a:ext>
            </a:extLst>
          </p:cNvPr>
          <p:cNvSpPr/>
          <p:nvPr/>
        </p:nvSpPr>
        <p:spPr>
          <a:xfrm>
            <a:off x="4015903" y="5631191"/>
            <a:ext cx="10647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400"/>
              <a:t>แพทยสภา</a:t>
            </a:r>
            <a:endParaRPr lang="th-TH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3AB3299-DBBB-4C0A-B798-07DFF6D5E83F}"/>
              </a:ext>
            </a:extLst>
          </p:cNvPr>
          <p:cNvSpPr/>
          <p:nvPr/>
        </p:nvSpPr>
        <p:spPr>
          <a:xfrm>
            <a:off x="5341294" y="5631191"/>
            <a:ext cx="21788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400" dirty="0"/>
              <a:t>ราชวิทยาลัยอายุรแพทย์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CF4F9C5F-71F7-4C98-9E39-C41C6E1D7441}"/>
              </a:ext>
            </a:extLst>
          </p:cNvPr>
          <p:cNvSpPr/>
          <p:nvPr/>
        </p:nvSpPr>
        <p:spPr>
          <a:xfrm>
            <a:off x="7390765" y="5618605"/>
            <a:ext cx="214353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h-TH" sz="2400" dirty="0"/>
              <a:t>โรงเรียนแพทย์</a:t>
            </a:r>
          </a:p>
          <a:p>
            <a:pPr algn="ctr"/>
            <a:r>
              <a:rPr lang="th-TH" sz="2400" dirty="0"/>
              <a:t>หรือสถาบันฝึกอบรมอื่น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4522D82E-8CE7-44A0-B2AB-9BB0F4BC081E}"/>
              </a:ext>
            </a:extLst>
          </p:cNvPr>
          <p:cNvSpPr/>
          <p:nvPr/>
        </p:nvSpPr>
        <p:spPr>
          <a:xfrm>
            <a:off x="9534301" y="5631191"/>
            <a:ext cx="17716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400" dirty="0"/>
              <a:t>สมาคมวิชาชีพอื่นๆ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7F42AF0F-37AC-472C-951E-FC67F27AE063}"/>
              </a:ext>
            </a:extLst>
          </p:cNvPr>
          <p:cNvSpPr txBox="1"/>
          <p:nvPr/>
        </p:nvSpPr>
        <p:spPr>
          <a:xfrm>
            <a:off x="9344823" y="1297882"/>
            <a:ext cx="2427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= 31</a:t>
            </a:r>
            <a:endParaRPr lang="th-TH" dirty="0"/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xmlns="" id="{25586D52-E980-4EEA-92B7-FB8DFF0E8AD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953461748"/>
              </p:ext>
            </p:extLst>
          </p:nvPr>
        </p:nvGraphicFramePr>
        <p:xfrm>
          <a:off x="464681" y="1460500"/>
          <a:ext cx="11544300" cy="410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01933372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BD0BB5-33D9-4B5D-9DCA-D91A1E87E8A3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th-TH" dirty="0"/>
              <a:t>ศักยภาพการผลิตอายุรแพทย์ของภาควิชาในปัจจุบันมีจำนวนที่เหมาะสมหรือไม่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xmlns="" id="{75A6EE0F-4188-4451-B216-A4BD7A706E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871051755"/>
              </p:ext>
            </p:extLst>
          </p:nvPr>
        </p:nvGraphicFramePr>
        <p:xfrm>
          <a:off x="1003300" y="1422400"/>
          <a:ext cx="8712200" cy="4889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1A47C5F4-13EE-47E2-A297-61927CA27579}"/>
              </a:ext>
            </a:extLst>
          </p:cNvPr>
          <p:cNvSpPr txBox="1"/>
          <p:nvPr/>
        </p:nvSpPr>
        <p:spPr>
          <a:xfrm>
            <a:off x="9344823" y="1755082"/>
            <a:ext cx="2427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= 43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83367479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BD0BB5-33D9-4B5D-9DCA-D91A1E87E8A3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th-TH" dirty="0"/>
              <a:t>ศักยภาพการผลิตอายุรแพทย์ของภาควิชาในปัจจุบันมีจำนวนที่เหมาะสมหรือไม่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1A47C5F4-13EE-47E2-A297-61927CA27579}"/>
              </a:ext>
            </a:extLst>
          </p:cNvPr>
          <p:cNvSpPr txBox="1"/>
          <p:nvPr/>
        </p:nvSpPr>
        <p:spPr>
          <a:xfrm>
            <a:off x="9344823" y="1755082"/>
            <a:ext cx="2427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= 31</a:t>
            </a:r>
            <a:endParaRPr lang="th-TH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xmlns="" id="{F3A22514-EAAA-44F4-81C6-3D0ADF37AF4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82018680"/>
              </p:ext>
            </p:extLst>
          </p:nvPr>
        </p:nvGraphicFramePr>
        <p:xfrm>
          <a:off x="1384300" y="1755082"/>
          <a:ext cx="8204200" cy="48362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509537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5BE2EE-7233-471B-AD6A-7C1840271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พันธกิจมีความเหมาะสม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A37E0F4-0395-44F2-896C-50033F7609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xmlns="" id="{6C396472-CCF3-4591-A66D-454DB181C5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45192" y="1825626"/>
            <a:ext cx="5665808" cy="3503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>
            <a:extLst>
              <a:ext uri="{FF2B5EF4-FFF2-40B4-BE49-F238E27FC236}">
                <a16:creationId xmlns:a16="http://schemas.microsoft.com/office/drawing/2014/main" xmlns="" id="{E522B371-3467-4B13-876E-8CB7A2388F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25625"/>
            <a:ext cx="5665808" cy="3503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68F4F68-59F2-4E3F-BA1B-551B96236CA9}"/>
              </a:ext>
            </a:extLst>
          </p:cNvPr>
          <p:cNvSpPr txBox="1"/>
          <p:nvPr/>
        </p:nvSpPr>
        <p:spPr>
          <a:xfrm>
            <a:off x="7940565" y="5653744"/>
            <a:ext cx="2427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= 31</a:t>
            </a:r>
            <a:endParaRPr lang="th-TH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92F5FDF0-180D-400B-B031-E3D87E521CAD}"/>
              </a:ext>
            </a:extLst>
          </p:cNvPr>
          <p:cNvSpPr txBox="1"/>
          <p:nvPr/>
        </p:nvSpPr>
        <p:spPr>
          <a:xfrm>
            <a:off x="1981200" y="5712372"/>
            <a:ext cx="2427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= 43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30264357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A9002F0-20A2-49F1-96C6-E9A10200D4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/>
              <a:t>8. คุณสมบัติของอาจารย์ผู้ให้การฝึกอบรม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498C621-884B-447B-BE10-459F71665F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35453017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68E76F-7E59-4A9E-AC35-C8BC1A02A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/>
              <a:t>อาจารย์ผู้ให้การฝึกอบรมของภาควิชามีความเหมาะสมหรือไม่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A63D6B22-576C-4D84-8B71-EA8640477C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345375867"/>
              </p:ext>
            </p:extLst>
          </p:nvPr>
        </p:nvGraphicFramePr>
        <p:xfrm>
          <a:off x="838200" y="1549400"/>
          <a:ext cx="10756900" cy="4102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566722B2-AEDF-4B3F-B41C-9CA887AB942E}"/>
              </a:ext>
            </a:extLst>
          </p:cNvPr>
          <p:cNvSpPr/>
          <p:nvPr/>
        </p:nvSpPr>
        <p:spPr>
          <a:xfrm rot="20491305">
            <a:off x="1007361" y="5389890"/>
            <a:ext cx="16610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dirty="0"/>
              <a:t>จำนวนอาจารย์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F43AEBC2-3453-4D8B-8B45-9E6D528FCA62}"/>
              </a:ext>
            </a:extLst>
          </p:cNvPr>
          <p:cNvSpPr/>
          <p:nvPr/>
        </p:nvSpPr>
        <p:spPr>
          <a:xfrm rot="20491305">
            <a:off x="2409547" y="5454749"/>
            <a:ext cx="19431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dirty="0"/>
              <a:t>คุณสมบัติอาจารย์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4AD533AC-A67A-4E7D-8849-573AF4EBEBB6}"/>
              </a:ext>
            </a:extLst>
          </p:cNvPr>
          <p:cNvSpPr/>
          <p:nvPr/>
        </p:nvSpPr>
        <p:spPr>
          <a:xfrm rot="20491305">
            <a:off x="4154906" y="5429345"/>
            <a:ext cx="17828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dirty="0"/>
              <a:t>คุณภาพอาจารย์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E990B401-AB5B-40CB-BE57-DA78C764746F}"/>
              </a:ext>
            </a:extLst>
          </p:cNvPr>
          <p:cNvSpPr/>
          <p:nvPr/>
        </p:nvSpPr>
        <p:spPr>
          <a:xfrm rot="20491305">
            <a:off x="4468791" y="5642396"/>
            <a:ext cx="3254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dirty="0"/>
              <a:t>แนวทางพัฒนาคุณภาพอาจารย์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E9AB82A0-1C80-4ADC-98FB-76E4AB27B58F}"/>
              </a:ext>
            </a:extLst>
          </p:cNvPr>
          <p:cNvSpPr/>
          <p:nvPr/>
        </p:nvSpPr>
        <p:spPr>
          <a:xfrm rot="20491305">
            <a:off x="5809976" y="5674947"/>
            <a:ext cx="36856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dirty="0"/>
              <a:t>บรรยากาศของกระบวนการฝึกอบรม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2C918CDE-67E7-48CA-8278-FCE3FBFE299C}"/>
              </a:ext>
            </a:extLst>
          </p:cNvPr>
          <p:cNvSpPr/>
          <p:nvPr/>
        </p:nvSpPr>
        <p:spPr>
          <a:xfrm rot="20491305">
            <a:off x="7624626" y="5606958"/>
            <a:ext cx="35782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dirty="0"/>
              <a:t>ความเอาใจใส่ของผู้ให้การฝึกอบรม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697F4079-B77D-4C22-BABF-E5CA0E00BCD5}"/>
              </a:ext>
            </a:extLst>
          </p:cNvPr>
          <p:cNvSpPr txBox="1"/>
          <p:nvPr/>
        </p:nvSpPr>
        <p:spPr>
          <a:xfrm>
            <a:off x="9344823" y="1208982"/>
            <a:ext cx="2427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= 43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229626825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68E76F-7E59-4A9E-AC35-C8BC1A02A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/>
              <a:t>อาจารย์ผู้ให้การฝึกอบรมของภาควิชามีความเหมาะสมหรือไม่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566722B2-AEDF-4B3F-B41C-9CA887AB942E}"/>
              </a:ext>
            </a:extLst>
          </p:cNvPr>
          <p:cNvSpPr/>
          <p:nvPr/>
        </p:nvSpPr>
        <p:spPr>
          <a:xfrm rot="20491305">
            <a:off x="1007361" y="5389890"/>
            <a:ext cx="16610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dirty="0"/>
              <a:t>จำนวนอาจารย์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F43AEBC2-3453-4D8B-8B45-9E6D528FCA62}"/>
              </a:ext>
            </a:extLst>
          </p:cNvPr>
          <p:cNvSpPr/>
          <p:nvPr/>
        </p:nvSpPr>
        <p:spPr>
          <a:xfrm rot="20491305">
            <a:off x="2409547" y="5454749"/>
            <a:ext cx="19431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dirty="0"/>
              <a:t>คุณสมบัติอาจารย์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4AD533AC-A67A-4E7D-8849-573AF4EBEBB6}"/>
              </a:ext>
            </a:extLst>
          </p:cNvPr>
          <p:cNvSpPr/>
          <p:nvPr/>
        </p:nvSpPr>
        <p:spPr>
          <a:xfrm rot="20491305">
            <a:off x="4154906" y="5429345"/>
            <a:ext cx="17828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dirty="0"/>
              <a:t>คุณภาพอาจารย์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E990B401-AB5B-40CB-BE57-DA78C764746F}"/>
              </a:ext>
            </a:extLst>
          </p:cNvPr>
          <p:cNvSpPr/>
          <p:nvPr/>
        </p:nvSpPr>
        <p:spPr>
          <a:xfrm rot="20491305">
            <a:off x="4468791" y="5642396"/>
            <a:ext cx="3254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dirty="0"/>
              <a:t>แนวทางพัฒนาคุณภาพอาจารย์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E9AB82A0-1C80-4ADC-98FB-76E4AB27B58F}"/>
              </a:ext>
            </a:extLst>
          </p:cNvPr>
          <p:cNvSpPr/>
          <p:nvPr/>
        </p:nvSpPr>
        <p:spPr>
          <a:xfrm rot="20491305">
            <a:off x="5809976" y="5674947"/>
            <a:ext cx="36856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dirty="0"/>
              <a:t>บรรยากาศของกระบวนการฝึกอบรม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2C918CDE-67E7-48CA-8278-FCE3FBFE299C}"/>
              </a:ext>
            </a:extLst>
          </p:cNvPr>
          <p:cNvSpPr/>
          <p:nvPr/>
        </p:nvSpPr>
        <p:spPr>
          <a:xfrm rot="20491305">
            <a:off x="7624626" y="5606958"/>
            <a:ext cx="35782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dirty="0"/>
              <a:t>ความเอาใจใส่ของผู้ให้การฝึกอบรม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697F4079-B77D-4C22-BABF-E5CA0E00BCD5}"/>
              </a:ext>
            </a:extLst>
          </p:cNvPr>
          <p:cNvSpPr txBox="1"/>
          <p:nvPr/>
        </p:nvSpPr>
        <p:spPr>
          <a:xfrm>
            <a:off x="9344823" y="1208982"/>
            <a:ext cx="2427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= 31</a:t>
            </a:r>
            <a:endParaRPr lang="th-TH" dirty="0"/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xmlns="" id="{F54A424F-39C7-450F-B0DF-5BB67B3034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306971603"/>
              </p:ext>
            </p:extLst>
          </p:nvPr>
        </p:nvGraphicFramePr>
        <p:xfrm>
          <a:off x="998472" y="1498600"/>
          <a:ext cx="11003027" cy="4150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42681104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B65298-4343-4628-AFD6-A5C77C2FAC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h-TH" dirty="0"/>
              <a:t>9. ความสัมพันธ์ระหว่างนโยบายการรับสมัครผู้รับการฝึกอบรมและความต้องการของระบบสุขภาพ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2B9ED84-FC48-4E3C-A27C-96E843DD6F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28731664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7D9241-9104-405F-BEA6-65BD3E949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ความสัมพันธ์ระหว่างนโยบายการรับสมัครผู้รับการฝึกอบรมและความต้องการของระบบสุขภาพมีความเหมาะสมหรือไม่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6FE209F-25EB-4AA6-B97C-F3915603E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xmlns="" id="{7776E5B9-8022-4933-BB6D-71BACF4A549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895498353"/>
              </p:ext>
            </p:extLst>
          </p:nvPr>
        </p:nvGraphicFramePr>
        <p:xfrm>
          <a:off x="1270000" y="1825624"/>
          <a:ext cx="9855200" cy="5032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E78AA6B-92EF-4E40-808D-CDCCB7850B97}"/>
              </a:ext>
            </a:extLst>
          </p:cNvPr>
          <p:cNvSpPr txBox="1"/>
          <p:nvPr/>
        </p:nvSpPr>
        <p:spPr>
          <a:xfrm>
            <a:off x="9344823" y="2326582"/>
            <a:ext cx="2427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= 43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22044826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7D9241-9104-405F-BEA6-65BD3E949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ความสัมพันธ์ระหว่างนโยบายการรับสมัครผู้รับการฝึกอบรมและความต้องการของระบบสุขภาพมีความเหมาะสมหรือไม่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E78AA6B-92EF-4E40-808D-CDCCB7850B97}"/>
              </a:ext>
            </a:extLst>
          </p:cNvPr>
          <p:cNvSpPr txBox="1"/>
          <p:nvPr/>
        </p:nvSpPr>
        <p:spPr>
          <a:xfrm>
            <a:off x="9344823" y="2326582"/>
            <a:ext cx="2427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= 31</a:t>
            </a:r>
            <a:endParaRPr lang="th-TH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xmlns="" id="{A35C1B83-7B22-4CCB-9B24-4941B319637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59010190"/>
              </p:ext>
            </p:extLst>
          </p:nvPr>
        </p:nvGraphicFramePr>
        <p:xfrm>
          <a:off x="1765300" y="1690688"/>
          <a:ext cx="8686800" cy="4926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38070446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EDD50C-1FF4-45D4-95FB-60A9725A7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ข้อดี </a:t>
            </a:r>
            <a:r>
              <a:rPr lang="en-US" dirty="0"/>
              <a:t>(1)</a:t>
            </a:r>
            <a:endParaRPr lang="th-T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586C02B-47D2-4735-B88D-9E5E58F97F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dirty="0">
                <a:cs typeface="+mj-cs"/>
              </a:rPr>
              <a:t>เป็นสถาบันที่คณาจารย์มีความตั้งใจถ่ายทอดความรู้ให้น้องๆ รุ่นต่อไปในการเรียนครับ</a:t>
            </a:r>
          </a:p>
          <a:p>
            <a:r>
              <a:rPr lang="th-TH" dirty="0">
                <a:cs typeface="+mj-cs"/>
              </a:rPr>
              <a:t>ได้ปฏิบัติงานกับผู้ป่วยจริงและเยอะ</a:t>
            </a:r>
          </a:p>
          <a:p>
            <a:r>
              <a:rPr lang="th-TH" dirty="0">
                <a:cs typeface="+mj-cs"/>
              </a:rPr>
              <a:t>เคสน่าเรียนรู้มาก ได้ฝึกหัตถการ อาจารย์เก่ง</a:t>
            </a:r>
          </a:p>
          <a:p>
            <a:r>
              <a:rPr lang="th-TH" dirty="0">
                <a:cs typeface="+mj-cs"/>
              </a:rPr>
              <a:t>เพิ่มจำนวน พชท เพราะภาระงานเยอะ และเพิ่ม</a:t>
            </a:r>
            <a:r>
              <a:rPr lang="en-US" dirty="0" err="1">
                <a:cs typeface="+mj-cs"/>
              </a:rPr>
              <a:t>subboard</a:t>
            </a:r>
            <a:r>
              <a:rPr lang="en-US" dirty="0">
                <a:cs typeface="+mj-cs"/>
              </a:rPr>
              <a:t> </a:t>
            </a:r>
            <a:r>
              <a:rPr lang="th-TH" dirty="0">
                <a:cs typeface="+mj-cs"/>
              </a:rPr>
              <a:t>ให้ครอบคลุม</a:t>
            </a:r>
          </a:p>
          <a:p>
            <a:r>
              <a:rPr lang="th-TH" dirty="0">
                <a:cs typeface="+mj-cs"/>
              </a:rPr>
              <a:t>มีเคสให้เรียนมากและหลากหลายพอ รวมถึงฝึกหัตถการ การตัดสินใจในการรักษาในภาวะที่มีทรัพยากรจำกัด</a:t>
            </a:r>
          </a:p>
          <a:p>
            <a:r>
              <a:rPr lang="th-TH" dirty="0">
                <a:cs typeface="+mj-cs"/>
              </a:rPr>
              <a:t>เน้นเรียนรู้จากการทำงานจริง ได้เจอเคสที่หลากหลายและครบตามเกณฑ์แพทยสภา อาจารย์มีความพร้อมและเอาใจใส่</a:t>
            </a:r>
          </a:p>
          <a:p>
            <a:r>
              <a:rPr lang="th-TH" dirty="0">
                <a:cs typeface="+mj-cs"/>
              </a:rPr>
              <a:t>เป็นการออกมาใช้ความรู้ให้เข้ากับทรัพยากรที่มีอยู่อย่างจำกัดให้เกิดประโยชน์สูงสุด ได้ออกมาปฏิบัติจริง</a:t>
            </a:r>
          </a:p>
          <a:p>
            <a:r>
              <a:rPr lang="th-TH" dirty="0">
                <a:cs typeface="+mj-cs"/>
              </a:rPr>
              <a:t>มีเคสน่าเรียนรู้มากมาย ได้ทำหัตถการหลายอย่าง</a:t>
            </a:r>
          </a:p>
          <a:p>
            <a:r>
              <a:rPr lang="th-TH" dirty="0">
                <a:cs typeface="+mj-cs"/>
              </a:rPr>
              <a:t>เคสเยอะดี</a:t>
            </a:r>
          </a:p>
          <a:p>
            <a:r>
              <a:rPr lang="th-TH" dirty="0">
                <a:cs typeface="+mj-cs"/>
              </a:rPr>
              <a:t>เน้นการปฏิบัติจริง </a:t>
            </a:r>
            <a:r>
              <a:rPr lang="en-US" dirty="0">
                <a:cs typeface="+mj-cs"/>
              </a:rPr>
              <a:t>common case</a:t>
            </a:r>
          </a:p>
        </p:txBody>
      </p:sp>
    </p:spTree>
    <p:extLst>
      <p:ext uri="{BB962C8B-B14F-4D97-AF65-F5344CB8AC3E}">
        <p14:creationId xmlns:p14="http://schemas.microsoft.com/office/powerpoint/2010/main" xmlns="" val="350164376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4E1342-49D4-4F10-9787-2439A5D99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ข้อดี </a:t>
            </a:r>
            <a:r>
              <a:rPr lang="en-US" dirty="0"/>
              <a:t>(2)</a:t>
            </a:r>
            <a:endParaRPr lang="th-T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A8ED131-2C1D-40AB-91C2-80921852F0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7318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th-TH" dirty="0">
                <a:cs typeface="+mj-cs"/>
              </a:rPr>
              <a:t>ได้ดูเคสหลากหลาย ทั้ง </a:t>
            </a:r>
            <a:r>
              <a:rPr lang="en-US" dirty="0">
                <a:cs typeface="+mj-cs"/>
              </a:rPr>
              <a:t>common, uncommon </a:t>
            </a:r>
            <a:r>
              <a:rPr lang="th-TH" dirty="0">
                <a:cs typeface="+mj-cs"/>
              </a:rPr>
              <a:t>ฝึกการตัดสินใจ</a:t>
            </a:r>
          </a:p>
          <a:p>
            <a:pPr>
              <a:spcAft>
                <a:spcPts val="600"/>
              </a:spcAft>
            </a:pPr>
            <a:r>
              <a:rPr lang="th-TH" dirty="0">
                <a:cs typeface="+mj-cs"/>
              </a:rPr>
              <a:t>เป็นสถาบันที่มีเคสและเหมาะแก่การเรียนรู้ในระดับ </a:t>
            </a:r>
            <a:r>
              <a:rPr lang="en-US" dirty="0">
                <a:cs typeface="+mj-cs"/>
              </a:rPr>
              <a:t>general med </a:t>
            </a:r>
            <a:r>
              <a:rPr lang="th-TH" dirty="0">
                <a:cs typeface="+mj-cs"/>
              </a:rPr>
              <a:t>อย่างมาก</a:t>
            </a:r>
          </a:p>
          <a:p>
            <a:pPr>
              <a:spcAft>
                <a:spcPts val="600"/>
              </a:spcAft>
            </a:pPr>
            <a:r>
              <a:rPr lang="th-TH" dirty="0">
                <a:cs typeface="+mj-cs"/>
              </a:rPr>
              <a:t>อาจารย์และผู้เข้ารับการฝึกอบรมมีความใกล้ชิดกันดี ส่งเสริมบรรยากาศการเรียนรู้ให้ผู้เข้ารับการฝึกอบรมกล้าปรึกษาปัญหาต่างๆ กิจกรรมทางวิชาการต่างๆที่จัดขึ้นมีอาจารย์เข้าร่วมหลายคนทำให้กิจกรรมดำเนินการเรียนการสอนไปได้ค่อนข้างดี มีกิจกรรมวิชาการที่ส่งเสริมการเรียนรู้ทุกวัน มีเคสหลากหลายให้ได้เรียนรู้ อาจารย์แพทย์ส่วนใหญ่มีความตั้งใจดีที่จะช่วยพัฒนาศักยภาพของผู้เข้ารับการฝึกอบรมให้สามารถบรรลุเป้าหมายทางการศึกษาได้</a:t>
            </a:r>
          </a:p>
          <a:p>
            <a:pPr>
              <a:spcAft>
                <a:spcPts val="600"/>
              </a:spcAft>
            </a:pPr>
            <a:r>
              <a:rPr lang="th-TH" dirty="0">
                <a:cs typeface="+mj-cs"/>
              </a:rPr>
              <a:t>มีการผสมผสานด้านวิชาการกับด้านการปฏิบัติ มีจำนวนผป ที่มากและหลากหลาย มีความใกล้ชิดระหว่าง ผู้ฝึกอบรมกับอาจารย์ มี ประเภทของ กิจกรรมวิชาการหลากหลาย</a:t>
            </a:r>
          </a:p>
          <a:p>
            <a:pPr>
              <a:spcAft>
                <a:spcPts val="600"/>
              </a:spcAft>
            </a:pPr>
            <a:r>
              <a:rPr lang="th-TH" dirty="0">
                <a:cs typeface="+mj-cs"/>
              </a:rPr>
              <a:t>ได้เรียนรู้ผู้ป่วยที่มีลักษณะหลากหลาย ทุกระบบ ฝึกการแก้ไขปัญหา</a:t>
            </a:r>
          </a:p>
          <a:p>
            <a:pPr>
              <a:spcAft>
                <a:spcPts val="600"/>
              </a:spcAft>
            </a:pPr>
            <a:r>
              <a:rPr lang="th-TH" dirty="0">
                <a:cs typeface="+mj-cs"/>
              </a:rPr>
              <a:t>มีเคสให้เรียนรู้หลากหลาย</a:t>
            </a:r>
          </a:p>
          <a:p>
            <a:pPr>
              <a:spcAft>
                <a:spcPts val="600"/>
              </a:spcAft>
            </a:pPr>
            <a:r>
              <a:rPr lang="th-TH" dirty="0">
                <a:cs typeface="+mj-cs"/>
              </a:rPr>
              <a:t>ได้มีโอกาสดูแลผู้ป่วยเคสหลากหลาย และได้ทำหัตถการเยอะ</a:t>
            </a:r>
          </a:p>
          <a:p>
            <a:pPr>
              <a:spcAft>
                <a:spcPts val="600"/>
              </a:spcAft>
            </a:pPr>
            <a:r>
              <a:rPr lang="th-TH" dirty="0">
                <a:cs typeface="+mj-cs"/>
              </a:rPr>
              <a:t>อาจารย์ดีเอาใจใส่ ได้เรียนรู้ได้ปฏิบัติจริง</a:t>
            </a:r>
          </a:p>
          <a:p>
            <a:pPr>
              <a:spcAft>
                <a:spcPts val="600"/>
              </a:spcAft>
            </a:pPr>
            <a:r>
              <a:rPr lang="th-TH" dirty="0">
                <a:cs typeface="+mj-cs"/>
              </a:rPr>
              <a:t>อาจารย์มีความเอาใจใส่ปู้เรียนดี</a:t>
            </a:r>
          </a:p>
        </p:txBody>
      </p:sp>
    </p:spTree>
    <p:extLst>
      <p:ext uri="{BB962C8B-B14F-4D97-AF65-F5344CB8AC3E}">
        <p14:creationId xmlns:p14="http://schemas.microsoft.com/office/powerpoint/2010/main" xmlns="" val="278458225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EDD50C-1FF4-45D4-95FB-60A9725A7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ข้อควรปรับปรุง </a:t>
            </a:r>
            <a:r>
              <a:rPr lang="en-US" dirty="0"/>
              <a:t>(1)</a:t>
            </a:r>
            <a:endParaRPr lang="th-T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586C02B-47D2-4735-B88D-9E5E58F97F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dirty="0">
                <a:cs typeface="+mj-cs"/>
              </a:rPr>
              <a:t>อยากให้ปรับปรุงห้องพักแพทย์เวร (ห้องนอน) ให้ดูใหม่และเป็นระเบียบเรียบร้อยมากขึ้นครับ</a:t>
            </a:r>
          </a:p>
          <a:p>
            <a:r>
              <a:rPr lang="th-TH" dirty="0">
                <a:cs typeface="+mj-cs"/>
              </a:rPr>
              <a:t>จำนวนคุณภาพจะลดลงได้หากปริมาณผู้ป่วยเยอะ </a:t>
            </a:r>
          </a:p>
          <a:p>
            <a:r>
              <a:rPr lang="th-TH" dirty="0">
                <a:cs typeface="+mj-cs"/>
              </a:rPr>
              <a:t>พัฒนา</a:t>
            </a:r>
            <a:r>
              <a:rPr lang="en-US" dirty="0" err="1">
                <a:cs typeface="+mj-cs"/>
              </a:rPr>
              <a:t>Nephro</a:t>
            </a:r>
            <a:r>
              <a:rPr lang="en-US" dirty="0">
                <a:cs typeface="+mj-cs"/>
              </a:rPr>
              <a:t> </a:t>
            </a:r>
            <a:r>
              <a:rPr lang="th-TH" dirty="0">
                <a:cs typeface="+mj-cs"/>
              </a:rPr>
              <a:t>ให้เข้มแข็ง</a:t>
            </a:r>
          </a:p>
          <a:p>
            <a:r>
              <a:rPr lang="th-TH" dirty="0">
                <a:cs typeface="+mj-cs"/>
              </a:rPr>
              <a:t>ภาระการออก </a:t>
            </a:r>
            <a:r>
              <a:rPr lang="en-US" dirty="0" err="1">
                <a:cs typeface="+mj-cs"/>
              </a:rPr>
              <a:t>opd</a:t>
            </a:r>
            <a:r>
              <a:rPr lang="en-US" dirty="0">
                <a:cs typeface="+mj-cs"/>
              </a:rPr>
              <a:t> </a:t>
            </a:r>
            <a:r>
              <a:rPr lang="th-TH" dirty="0">
                <a:cs typeface="+mj-cs"/>
              </a:rPr>
              <a:t>ที่มากและ การต้องบริหารคนไข้ที่ </a:t>
            </a:r>
            <a:r>
              <a:rPr lang="en-US" dirty="0">
                <a:cs typeface="+mj-cs"/>
              </a:rPr>
              <a:t>admit </a:t>
            </a:r>
            <a:r>
              <a:rPr lang="th-TH" dirty="0">
                <a:cs typeface="+mj-cs"/>
              </a:rPr>
              <a:t>มาแบบไม่มีจำกัด</a:t>
            </a:r>
          </a:p>
          <a:p>
            <a:r>
              <a:rPr lang="th-TH" dirty="0">
                <a:cs typeface="+mj-cs"/>
              </a:rPr>
              <a:t>หอพักแพทย์ ควรได้หอใหม่</a:t>
            </a:r>
          </a:p>
          <a:p>
            <a:r>
              <a:rPr lang="th-TH" dirty="0">
                <a:cs typeface="+mj-cs"/>
              </a:rPr>
              <a:t>ปริมาณบุคลากรน้อยเมื่อนับเป็นอัตราส่วนต่อคนไข้ที่ต้องรับผิดชอบ ยังขาดทรัพยากรด้านเทคโนโลยี ขาดการสนับสนุนด้านการวิจัยและเน้นการทำงานมากกว่าการเรียนรู้ทางทฤษฎีมากเกินไป</a:t>
            </a:r>
          </a:p>
          <a:p>
            <a:r>
              <a:rPr lang="th-TH" dirty="0">
                <a:cs typeface="+mj-cs"/>
              </a:rPr>
              <a:t>จำนวนเคส เยอะไปบางครั้งดูไม่ทัน</a:t>
            </a:r>
          </a:p>
          <a:p>
            <a:r>
              <a:rPr lang="th-TH" dirty="0">
                <a:cs typeface="+mj-cs"/>
              </a:rPr>
              <a:t>ควรเพิ่ม </a:t>
            </a:r>
            <a:r>
              <a:rPr lang="en-US" dirty="0">
                <a:cs typeface="+mj-cs"/>
              </a:rPr>
              <a:t>Elective </a:t>
            </a:r>
            <a:r>
              <a:rPr lang="th-TH" dirty="0">
                <a:cs typeface="+mj-cs"/>
              </a:rPr>
              <a:t>นอก โดยเฉพาะ พชท. ปี 2</a:t>
            </a:r>
          </a:p>
          <a:p>
            <a:r>
              <a:rPr lang="th-TH" dirty="0">
                <a:cs typeface="+mj-cs"/>
              </a:rPr>
              <a:t>ภาระเวรเยอะ</a:t>
            </a:r>
          </a:p>
          <a:p>
            <a:pPr marL="0" indent="0">
              <a:buNone/>
            </a:pPr>
            <a:endParaRPr lang="th-TH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240103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EDD50C-1FF4-45D4-95FB-60A9725A7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ข้อควรปรับปรุง </a:t>
            </a:r>
            <a:r>
              <a:rPr lang="en-US" dirty="0"/>
              <a:t>(2)</a:t>
            </a:r>
            <a:endParaRPr lang="th-T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586C02B-47D2-4735-B88D-9E5E58F97F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th-TH" dirty="0">
                <a:cs typeface="+mj-cs"/>
              </a:rPr>
              <a:t>อยากให้สอนตรวจร่างกายในเคสที่มารับ </a:t>
            </a:r>
            <a:r>
              <a:rPr lang="en-US" dirty="0">
                <a:cs typeface="+mj-cs"/>
              </a:rPr>
              <a:t>consult </a:t>
            </a:r>
            <a:r>
              <a:rPr lang="th-TH" dirty="0">
                <a:cs typeface="+mj-cs"/>
              </a:rPr>
              <a:t>เพราะ บางเคสก็ไม่ทราบว่าต้องตรวจอะไรเป็นพิเศษ</a:t>
            </a:r>
          </a:p>
          <a:p>
            <a:pPr>
              <a:spcAft>
                <a:spcPts val="600"/>
              </a:spcAft>
            </a:pPr>
            <a:r>
              <a:rPr lang="th-TH" dirty="0">
                <a:cs typeface="+mj-cs"/>
              </a:rPr>
              <a:t>ภาระการบริหารเตียงที่ยากลำบากสำหรับ </a:t>
            </a:r>
            <a:r>
              <a:rPr lang="en-US" dirty="0">
                <a:cs typeface="+mj-cs"/>
              </a:rPr>
              <a:t>resident </a:t>
            </a:r>
            <a:r>
              <a:rPr lang="th-TH" dirty="0">
                <a:cs typeface="+mj-cs"/>
              </a:rPr>
              <a:t>เนื่องจากปริมาณเคสที่มากขึ้นเรื่อยๆโดยเตียงเท่าเดิม การต้องเสียเวลาไปจัดการเตียงที่ </a:t>
            </a:r>
            <a:r>
              <a:rPr lang="en-US" dirty="0">
                <a:cs typeface="+mj-cs"/>
              </a:rPr>
              <a:t>ER </a:t>
            </a:r>
            <a:r>
              <a:rPr lang="th-TH" dirty="0">
                <a:cs typeface="+mj-cs"/>
              </a:rPr>
              <a:t>ย้ายเตียงในเวร เลือก </a:t>
            </a:r>
            <a:r>
              <a:rPr lang="en-US" dirty="0">
                <a:cs typeface="+mj-cs"/>
              </a:rPr>
              <a:t>off ventilator </a:t>
            </a:r>
            <a:r>
              <a:rPr lang="th-TH" dirty="0">
                <a:cs typeface="+mj-cs"/>
              </a:rPr>
              <a:t>เนื่องจาก </a:t>
            </a:r>
            <a:r>
              <a:rPr lang="en-US" dirty="0">
                <a:cs typeface="+mj-cs"/>
              </a:rPr>
              <a:t>facility </a:t>
            </a:r>
            <a:r>
              <a:rPr lang="th-TH" dirty="0">
                <a:cs typeface="+mj-cs"/>
              </a:rPr>
              <a:t>ไม่พอ ซึ่งจริงๆ ก็ไม่ควรจะเป็นหน้าที่หรือความรับผิดชอบของ </a:t>
            </a:r>
            <a:r>
              <a:rPr lang="en-US" dirty="0">
                <a:cs typeface="+mj-cs"/>
              </a:rPr>
              <a:t>resident </a:t>
            </a:r>
            <a:r>
              <a:rPr lang="th-TH" dirty="0">
                <a:cs typeface="+mj-cs"/>
              </a:rPr>
              <a:t>หรือ พชท ทั้งหมด แต่ </a:t>
            </a:r>
            <a:r>
              <a:rPr lang="en-US" dirty="0">
                <a:cs typeface="+mj-cs"/>
              </a:rPr>
              <a:t>staff </a:t>
            </a:r>
            <a:r>
              <a:rPr lang="th-TH" dirty="0">
                <a:cs typeface="+mj-cs"/>
              </a:rPr>
              <a:t>ก็ไม่สามารถช่วยเหลือได้มากนัก</a:t>
            </a:r>
          </a:p>
          <a:p>
            <a:pPr>
              <a:spcAft>
                <a:spcPts val="600"/>
              </a:spcAft>
            </a:pPr>
            <a:r>
              <a:rPr lang="th-TH" dirty="0">
                <a:cs typeface="+mj-cs"/>
              </a:rPr>
              <a:t>การเข้าถึงการตรวจบางอย่างยังทำไม่ได้เต็มที่ ทำให้บางครั้งการเรียนรู้เคสอาจไปไม่ถึงขั้นสุดของการวินิจฉัยหรือรักษา ด้วยทรัพยากรของ รพ.ระดับจังหวัดเท่าที่มี รูปแบบของกิจกรรมวิชาการยังไม่ค่อยมีความหลากหลาย หลายกิจกรรมมีรูปแบบคล้ายกัน วัตถุประสงค์ของแต่ละกิจกรรมไม่ค่อยชัดเจน การขยายงาน </a:t>
            </a:r>
            <a:r>
              <a:rPr lang="en-US" dirty="0">
                <a:cs typeface="+mj-cs"/>
              </a:rPr>
              <a:t>service </a:t>
            </a:r>
            <a:r>
              <a:rPr lang="th-TH" dirty="0">
                <a:cs typeface="+mj-cs"/>
              </a:rPr>
              <a:t>ที่มากเกินไป ทำให้ผู้เข้ารับการฝึกอบรมอาจไม่สามารถแบ่งเวลาสำหรับการเรียนรู้ได้เต็มที่ บางหน่วย </a:t>
            </a:r>
            <a:r>
              <a:rPr lang="en-US" dirty="0">
                <a:cs typeface="+mj-cs"/>
              </a:rPr>
              <a:t>subspecialty </a:t>
            </a:r>
            <a:r>
              <a:rPr lang="th-TH" dirty="0">
                <a:cs typeface="+mj-cs"/>
              </a:rPr>
              <a:t>อาจไม่ค่อยมีเวลาหรือไม่สามารถเข้าร่วมกิจกรรมวิชาการของแผนกทำให้บางจุดเป็นข้อบกพร่องที่ผู้เข้ารับการฝึกอบรมอาจไม่ได้เรียนรู้หรือรับความรู้ในหน่วยนั้นอย่างเต็มที่</a:t>
            </a:r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1395774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B0E744-36FA-45A7-9712-F307B21B3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ข้อเสนอแนะเกี่ยวกับพันธกิจ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3880016-ADE7-45DE-A74F-EA680D69B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>
                <a:cs typeface="+mj-cs"/>
              </a:rPr>
              <a:t>ให้มี </a:t>
            </a:r>
            <a:r>
              <a:rPr lang="en-US" dirty="0">
                <a:cs typeface="+mj-cs"/>
              </a:rPr>
              <a:t>Lecture </a:t>
            </a:r>
            <a:r>
              <a:rPr lang="th-TH" dirty="0">
                <a:cs typeface="+mj-cs"/>
              </a:rPr>
              <a:t>โดยอาจารย์ 1 ครั้ง/สัปดาห์</a:t>
            </a:r>
          </a:p>
        </p:txBody>
      </p:sp>
    </p:spTree>
    <p:extLst>
      <p:ext uri="{BB962C8B-B14F-4D97-AF65-F5344CB8AC3E}">
        <p14:creationId xmlns:p14="http://schemas.microsoft.com/office/powerpoint/2010/main" xmlns="" val="108114713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EDD50C-1FF4-45D4-95FB-60A9725A7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ข้อควรปรับปรุง </a:t>
            </a:r>
            <a:r>
              <a:rPr lang="en-US" dirty="0"/>
              <a:t>(2)</a:t>
            </a:r>
            <a:endParaRPr lang="th-T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586C02B-47D2-4735-B88D-9E5E58F97F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>
                <a:cs typeface="+mj-cs"/>
              </a:rPr>
              <a:t>คุณภาพบางกิจกรรม วิชาการต้องปรับปรุง ความเอาใจใส่ของ </a:t>
            </a:r>
            <a:r>
              <a:rPr lang="en-US" dirty="0">
                <a:cs typeface="+mj-cs"/>
              </a:rPr>
              <a:t>staff </a:t>
            </a:r>
            <a:r>
              <a:rPr lang="th-TH" dirty="0">
                <a:cs typeface="+mj-cs"/>
              </a:rPr>
              <a:t>ต่อการสอนยังไม่ดีนักในภาพรวม , บางหน่วย</a:t>
            </a:r>
          </a:p>
          <a:p>
            <a:r>
              <a:rPr lang="th-TH" dirty="0">
                <a:cs typeface="+mj-cs"/>
              </a:rPr>
              <a:t>จำนวนการรับผู้ป่วยในแผนก บางครั้งเคส </a:t>
            </a:r>
            <a:r>
              <a:rPr lang="en-US" dirty="0">
                <a:cs typeface="+mj-cs"/>
              </a:rPr>
              <a:t>admit </a:t>
            </a:r>
            <a:r>
              <a:rPr lang="th-TH" dirty="0">
                <a:cs typeface="+mj-cs"/>
              </a:rPr>
              <a:t>จาก </a:t>
            </a:r>
            <a:r>
              <a:rPr lang="en-US" dirty="0">
                <a:cs typeface="+mj-cs"/>
              </a:rPr>
              <a:t>ER </a:t>
            </a:r>
            <a:r>
              <a:rPr lang="th-TH" dirty="0">
                <a:cs typeface="+mj-cs"/>
              </a:rPr>
              <a:t>ไม่เหมาะสม ทำให้ภาระงานมากเกินความจำเป็น</a:t>
            </a:r>
          </a:p>
          <a:p>
            <a:r>
              <a:rPr lang="th-TH" dirty="0">
                <a:cs typeface="+mj-cs"/>
              </a:rPr>
              <a:t>ยังขาดการสนับสนุนด้านเทคโนโลยี เช่น </a:t>
            </a:r>
            <a:r>
              <a:rPr lang="en-US" dirty="0">
                <a:cs typeface="+mj-cs"/>
              </a:rPr>
              <a:t>internet </a:t>
            </a:r>
            <a:r>
              <a:rPr lang="th-TH" dirty="0">
                <a:cs typeface="+mj-cs"/>
              </a:rPr>
              <a:t>ที่คลอบคลุมเพียงพอ</a:t>
            </a:r>
          </a:p>
          <a:p>
            <a:r>
              <a:rPr lang="th-TH" dirty="0">
                <a:cs typeface="+mj-cs"/>
              </a:rPr>
              <a:t>มีการจำกัดปริมาณเคสในหอผู้ป่วย ให้เหมาะสมกับการทำงานและการเรียนรู้ ที่ผ่านมารับเคสง่ายไปเคสเยอะทำงานไม่ทัน ไม่ค่อยได้มีเวลาเรียนรู้รายละเอียดจากเคสมี่น่าสนใจ</a:t>
            </a:r>
          </a:p>
          <a:p>
            <a:pPr marL="0" indent="0">
              <a:buNone/>
            </a:pPr>
            <a:endParaRPr lang="th-TH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5252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851349-0DC9-4A2C-9EAF-47A116B95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ผลลัพธ์ของการฝึกอบรมฯ มีความเหมาะสมหรือไม่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92A36A80-AC01-4E8C-82B7-E0527C7B56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24666754"/>
              </p:ext>
            </p:extLst>
          </p:nvPr>
        </p:nvGraphicFramePr>
        <p:xfrm>
          <a:off x="838200" y="1416951"/>
          <a:ext cx="10515600" cy="4250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5000885-B9A4-44D5-813B-3B9F466EA3F0}"/>
              </a:ext>
            </a:extLst>
          </p:cNvPr>
          <p:cNvSpPr txBox="1"/>
          <p:nvPr/>
        </p:nvSpPr>
        <p:spPr>
          <a:xfrm>
            <a:off x="9344823" y="766296"/>
            <a:ext cx="2427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= 31</a:t>
            </a:r>
            <a:endParaRPr lang="th-TH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72F9FD39-1B94-42D7-B102-9E7FCBDDE9B6}"/>
              </a:ext>
            </a:extLst>
          </p:cNvPr>
          <p:cNvSpPr/>
          <p:nvPr/>
        </p:nvSpPr>
        <p:spPr>
          <a:xfrm rot="20507951">
            <a:off x="661406" y="5330818"/>
            <a:ext cx="14359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patient care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D2D10DB-F1B0-423A-882E-0F548A0C4845}"/>
              </a:ext>
            </a:extLst>
          </p:cNvPr>
          <p:cNvSpPr/>
          <p:nvPr/>
        </p:nvSpPr>
        <p:spPr>
          <a:xfrm rot="20507951">
            <a:off x="879110" y="5647834"/>
            <a:ext cx="32010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medical knowledge and skills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E39027D2-760F-48D5-B90F-03E44AA93CDC}"/>
              </a:ext>
            </a:extLst>
          </p:cNvPr>
          <p:cNvSpPr/>
          <p:nvPr/>
        </p:nvSpPr>
        <p:spPr>
          <a:xfrm rot="20507951">
            <a:off x="3058617" y="5569563"/>
            <a:ext cx="26271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practice-based learning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12558F4-8B5B-4A0A-B3D7-0EE1AF39216F}"/>
              </a:ext>
            </a:extLst>
          </p:cNvPr>
          <p:cNvSpPr/>
          <p:nvPr/>
        </p:nvSpPr>
        <p:spPr>
          <a:xfrm rot="20507951">
            <a:off x="3211403" y="5801684"/>
            <a:ext cx="42658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interpersonal and communication skills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24C6C727-E875-4A42-A0AF-C37A901ADA65}"/>
              </a:ext>
            </a:extLst>
          </p:cNvPr>
          <p:cNvSpPr/>
          <p:nvPr/>
        </p:nvSpPr>
        <p:spPr>
          <a:xfrm rot="20507951">
            <a:off x="7067637" y="5412825"/>
            <a:ext cx="18188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professionalism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EB3D7A7D-32DB-4F38-B1C5-00AC8AF747DB}"/>
              </a:ext>
            </a:extLst>
          </p:cNvPr>
          <p:cNvSpPr/>
          <p:nvPr/>
        </p:nvSpPr>
        <p:spPr>
          <a:xfrm rot="20507951">
            <a:off x="8135201" y="5513381"/>
            <a:ext cx="25600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 system-based practice</a:t>
            </a:r>
          </a:p>
        </p:txBody>
      </p:sp>
    </p:spTree>
    <p:extLst>
      <p:ext uri="{BB962C8B-B14F-4D97-AF65-F5344CB8AC3E}">
        <p14:creationId xmlns:p14="http://schemas.microsoft.com/office/powerpoint/2010/main" xmlns="" val="1339700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E6AD80B3-2EE9-40A2-818D-B39870B3BB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3. </a:t>
            </a:r>
            <a:r>
              <a:rPr lang="th-TH" dirty="0"/>
              <a:t>แผนการฝึกอบรม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xmlns="" id="{FF08DF21-D4EB-4529-B71C-B0F93AA7CF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872119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EBBEA1E-36AF-4C82-A193-05ED50F4D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104" y="103514"/>
            <a:ext cx="10515600" cy="1325563"/>
          </a:xfrm>
        </p:spPr>
        <p:txBody>
          <a:bodyPr/>
          <a:lstStyle/>
          <a:p>
            <a:r>
              <a:rPr lang="th-TH" dirty="0"/>
              <a:t>กิจกรรมวิชาการ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xmlns="" id="{466BAE0F-1860-4B09-BE8D-9C3012D05E3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19956994"/>
              </p:ext>
            </p:extLst>
          </p:nvPr>
        </p:nvGraphicFramePr>
        <p:xfrm>
          <a:off x="1" y="766296"/>
          <a:ext cx="12050486" cy="5395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3B0BB83-0FFC-42E4-9796-31FFED955CC5}"/>
              </a:ext>
            </a:extLst>
          </p:cNvPr>
          <p:cNvSpPr txBox="1"/>
          <p:nvPr/>
        </p:nvSpPr>
        <p:spPr>
          <a:xfrm>
            <a:off x="9344823" y="472382"/>
            <a:ext cx="2427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= 43</a:t>
            </a:r>
            <a:endParaRPr lang="th-TH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E2D7B6C8-29B4-4BFE-8500-67F478335622}"/>
              </a:ext>
            </a:extLst>
          </p:cNvPr>
          <p:cNvSpPr/>
          <p:nvPr/>
        </p:nvSpPr>
        <p:spPr>
          <a:xfrm rot="20415860">
            <a:off x="49817" y="5808411"/>
            <a:ext cx="12634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Admission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54931EDD-0BF7-49CD-80CE-CCDFE59A4ACD}"/>
              </a:ext>
            </a:extLst>
          </p:cNvPr>
          <p:cNvSpPr/>
          <p:nvPr/>
        </p:nvSpPr>
        <p:spPr>
          <a:xfrm rot="20415860">
            <a:off x="508172" y="5923414"/>
            <a:ext cx="18431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MM </a:t>
            </a:r>
            <a:r>
              <a:rPr lang="th-TH" sz="2000" dirty="0"/>
              <a:t>conference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1F315091-AC39-4F06-AE86-9C88F3ABC617}"/>
              </a:ext>
            </a:extLst>
          </p:cNvPr>
          <p:cNvSpPr/>
          <p:nvPr/>
        </p:nvSpPr>
        <p:spPr>
          <a:xfrm rot="20415860">
            <a:off x="1472180" y="5904023"/>
            <a:ext cx="18238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Interesting case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3FC3ACB7-A92A-4E4B-8CE4-247EE3B9C14C}"/>
              </a:ext>
            </a:extLst>
          </p:cNvPr>
          <p:cNvSpPr/>
          <p:nvPr/>
        </p:nvSpPr>
        <p:spPr>
          <a:xfrm rot="20415860">
            <a:off x="3495680" y="5673301"/>
            <a:ext cx="5902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CPC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04B897A0-5B68-4A3C-A1C4-5F17BA453178}"/>
              </a:ext>
            </a:extLst>
          </p:cNvPr>
          <p:cNvSpPr/>
          <p:nvPr/>
        </p:nvSpPr>
        <p:spPr>
          <a:xfrm rot="20415860">
            <a:off x="3065960" y="5921766"/>
            <a:ext cx="19289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Interdepartment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0E75D6BF-EF9B-4CA9-BC07-F61040D58F82}"/>
              </a:ext>
            </a:extLst>
          </p:cNvPr>
          <p:cNvSpPr/>
          <p:nvPr/>
        </p:nvSpPr>
        <p:spPr>
          <a:xfrm rot="20415860">
            <a:off x="3346392" y="6030509"/>
            <a:ext cx="28435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Palliative care conference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F379E3EB-4BDF-4E9A-8CD3-CE712AF8688D}"/>
              </a:ext>
            </a:extLst>
          </p:cNvPr>
          <p:cNvSpPr/>
          <p:nvPr/>
        </p:nvSpPr>
        <p:spPr>
          <a:xfrm rot="20415860">
            <a:off x="5454924" y="5842963"/>
            <a:ext cx="14382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Journal club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584F07CB-A790-4602-AE86-3EF2B4A700D6}"/>
              </a:ext>
            </a:extLst>
          </p:cNvPr>
          <p:cNvSpPr/>
          <p:nvPr/>
        </p:nvSpPr>
        <p:spPr>
          <a:xfrm rot="20415860">
            <a:off x="6466310" y="5795778"/>
            <a:ext cx="14533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Staff lecture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ED8EEDB8-70ED-4A7D-99E8-C0647DFD59A7}"/>
              </a:ext>
            </a:extLst>
          </p:cNvPr>
          <p:cNvSpPr/>
          <p:nvPr/>
        </p:nvSpPr>
        <p:spPr>
          <a:xfrm rot="20415860">
            <a:off x="7364110" y="5875031"/>
            <a:ext cx="15566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Research day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514114FC-F31C-4E71-884C-824881BEC8AF}"/>
              </a:ext>
            </a:extLst>
          </p:cNvPr>
          <p:cNvSpPr/>
          <p:nvPr/>
        </p:nvSpPr>
        <p:spPr>
          <a:xfrm rot="20053165">
            <a:off x="8399168" y="5903542"/>
            <a:ext cx="13772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Chest-X-ray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3FD38C7E-9F5E-4E91-BC21-10F762E56323}"/>
              </a:ext>
            </a:extLst>
          </p:cNvPr>
          <p:cNvSpPr/>
          <p:nvPr/>
        </p:nvSpPr>
        <p:spPr>
          <a:xfrm rot="20053165">
            <a:off x="8574414" y="6062525"/>
            <a:ext cx="22856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ICU-CCU conference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9D46E5C4-D644-4CE0-9F79-1EDEA5B7D863}"/>
              </a:ext>
            </a:extLst>
          </p:cNvPr>
          <p:cNvSpPr/>
          <p:nvPr/>
        </p:nvSpPr>
        <p:spPr>
          <a:xfrm rot="20053165">
            <a:off x="10542920" y="5872765"/>
            <a:ext cx="10951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400" dirty="0"/>
              <a:t>การทำวิจัย</a:t>
            </a:r>
          </a:p>
        </p:txBody>
      </p:sp>
    </p:spTree>
    <p:extLst>
      <p:ext uri="{BB962C8B-B14F-4D97-AF65-F5344CB8AC3E}">
        <p14:creationId xmlns:p14="http://schemas.microsoft.com/office/powerpoint/2010/main" xmlns="" val="1298149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EBBEA1E-36AF-4C82-A193-05ED50F4D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104" y="103514"/>
            <a:ext cx="10515600" cy="1325563"/>
          </a:xfrm>
        </p:spPr>
        <p:txBody>
          <a:bodyPr/>
          <a:lstStyle/>
          <a:p>
            <a:r>
              <a:rPr lang="th-TH" dirty="0"/>
              <a:t>กิจกรรมวิชาการ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3B0BB83-0FFC-42E4-9796-31FFED955CC5}"/>
              </a:ext>
            </a:extLst>
          </p:cNvPr>
          <p:cNvSpPr txBox="1"/>
          <p:nvPr/>
        </p:nvSpPr>
        <p:spPr>
          <a:xfrm>
            <a:off x="9344823" y="472382"/>
            <a:ext cx="2427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= 31</a:t>
            </a:r>
            <a:endParaRPr lang="th-TH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E2D7B6C8-29B4-4BFE-8500-67F478335622}"/>
              </a:ext>
            </a:extLst>
          </p:cNvPr>
          <p:cNvSpPr/>
          <p:nvPr/>
        </p:nvSpPr>
        <p:spPr>
          <a:xfrm rot="20415860">
            <a:off x="49817" y="5808411"/>
            <a:ext cx="12634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Admission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54931EDD-0BF7-49CD-80CE-CCDFE59A4ACD}"/>
              </a:ext>
            </a:extLst>
          </p:cNvPr>
          <p:cNvSpPr/>
          <p:nvPr/>
        </p:nvSpPr>
        <p:spPr>
          <a:xfrm rot="20415860">
            <a:off x="508172" y="5923414"/>
            <a:ext cx="18431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MM </a:t>
            </a:r>
            <a:r>
              <a:rPr lang="th-TH" sz="2000" dirty="0"/>
              <a:t>conference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1F315091-AC39-4F06-AE86-9C88F3ABC617}"/>
              </a:ext>
            </a:extLst>
          </p:cNvPr>
          <p:cNvSpPr/>
          <p:nvPr/>
        </p:nvSpPr>
        <p:spPr>
          <a:xfrm rot="20415860">
            <a:off x="1472180" y="5904023"/>
            <a:ext cx="18238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Interesting case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3FC3ACB7-A92A-4E4B-8CE4-247EE3B9C14C}"/>
              </a:ext>
            </a:extLst>
          </p:cNvPr>
          <p:cNvSpPr/>
          <p:nvPr/>
        </p:nvSpPr>
        <p:spPr>
          <a:xfrm rot="20415860">
            <a:off x="3495680" y="5673301"/>
            <a:ext cx="5902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CPC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04B897A0-5B68-4A3C-A1C4-5F17BA453178}"/>
              </a:ext>
            </a:extLst>
          </p:cNvPr>
          <p:cNvSpPr/>
          <p:nvPr/>
        </p:nvSpPr>
        <p:spPr>
          <a:xfrm rot="20415860">
            <a:off x="3065960" y="5921766"/>
            <a:ext cx="19289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Interdepartment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0E75D6BF-EF9B-4CA9-BC07-F61040D58F82}"/>
              </a:ext>
            </a:extLst>
          </p:cNvPr>
          <p:cNvSpPr/>
          <p:nvPr/>
        </p:nvSpPr>
        <p:spPr>
          <a:xfrm rot="20415860">
            <a:off x="3346392" y="6030509"/>
            <a:ext cx="28435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Palliative care conference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F379E3EB-4BDF-4E9A-8CD3-CE712AF8688D}"/>
              </a:ext>
            </a:extLst>
          </p:cNvPr>
          <p:cNvSpPr/>
          <p:nvPr/>
        </p:nvSpPr>
        <p:spPr>
          <a:xfrm rot="20415860">
            <a:off x="5454924" y="5842963"/>
            <a:ext cx="14382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Journal club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584F07CB-A790-4602-AE86-3EF2B4A700D6}"/>
              </a:ext>
            </a:extLst>
          </p:cNvPr>
          <p:cNvSpPr/>
          <p:nvPr/>
        </p:nvSpPr>
        <p:spPr>
          <a:xfrm rot="20415860">
            <a:off x="6466310" y="5795778"/>
            <a:ext cx="14533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Staff lecture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ED8EEDB8-70ED-4A7D-99E8-C0647DFD59A7}"/>
              </a:ext>
            </a:extLst>
          </p:cNvPr>
          <p:cNvSpPr/>
          <p:nvPr/>
        </p:nvSpPr>
        <p:spPr>
          <a:xfrm rot="20415860">
            <a:off x="7364110" y="5875031"/>
            <a:ext cx="15566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Research day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514114FC-F31C-4E71-884C-824881BEC8AF}"/>
              </a:ext>
            </a:extLst>
          </p:cNvPr>
          <p:cNvSpPr/>
          <p:nvPr/>
        </p:nvSpPr>
        <p:spPr>
          <a:xfrm rot="20053165">
            <a:off x="8399168" y="5903542"/>
            <a:ext cx="13772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Chest-X-ray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3FD38C7E-9F5E-4E91-BC21-10F762E56323}"/>
              </a:ext>
            </a:extLst>
          </p:cNvPr>
          <p:cNvSpPr/>
          <p:nvPr/>
        </p:nvSpPr>
        <p:spPr>
          <a:xfrm rot="20053165">
            <a:off x="8574414" y="6062525"/>
            <a:ext cx="22856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ICU-CCU conference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9D46E5C4-D644-4CE0-9F79-1EDEA5B7D863}"/>
              </a:ext>
            </a:extLst>
          </p:cNvPr>
          <p:cNvSpPr/>
          <p:nvPr/>
        </p:nvSpPr>
        <p:spPr>
          <a:xfrm rot="20053165">
            <a:off x="10542920" y="5872765"/>
            <a:ext cx="10951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400" dirty="0"/>
              <a:t>การทำวิจัย</a:t>
            </a:r>
          </a:p>
        </p:txBody>
      </p:sp>
      <p:graphicFrame>
        <p:nvGraphicFramePr>
          <p:cNvPr id="21" name="Chart 20">
            <a:extLst>
              <a:ext uri="{FF2B5EF4-FFF2-40B4-BE49-F238E27FC236}">
                <a16:creationId xmlns:a16="http://schemas.microsoft.com/office/drawing/2014/main" xmlns="" id="{2242138F-34BF-4BAC-AEF9-1E527DF923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15092196"/>
              </p:ext>
            </p:extLst>
          </p:nvPr>
        </p:nvGraphicFramePr>
        <p:xfrm>
          <a:off x="169597" y="1094774"/>
          <a:ext cx="11852806" cy="51357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317099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6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7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8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9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0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1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2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3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4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5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6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984</TotalTime>
  <Words>1992</Words>
  <Application>Microsoft Office PowerPoint</Application>
  <PresentationFormat>กำหนดเอง</PresentationFormat>
  <Paragraphs>312</Paragraphs>
  <Slides>50</Slides>
  <Notes>3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50</vt:i4>
      </vt:variant>
    </vt:vector>
  </HeadingPairs>
  <TitlesOfParts>
    <vt:vector size="51" baseType="lpstr">
      <vt:lpstr>Office Theme</vt:lpstr>
      <vt:lpstr>สรุปแบบสอบถาม ประเมินหลักสูตร อายุรศาสตร์</vt:lpstr>
      <vt:lpstr>ผู้ประเมิน</vt:lpstr>
      <vt:lpstr>ผู้ประเมิน</vt:lpstr>
      <vt:lpstr>พันธกิจมีความเหมาะสม</vt:lpstr>
      <vt:lpstr>ข้อเสนอแนะเกี่ยวกับพันธกิจ</vt:lpstr>
      <vt:lpstr>ผลลัพธ์ของการฝึกอบรมฯ มีความเหมาะสมหรือไม่</vt:lpstr>
      <vt:lpstr>3. แผนการฝึกอบรม</vt:lpstr>
      <vt:lpstr>กิจกรรมวิชาการ</vt:lpstr>
      <vt:lpstr>กิจกรรมวิชาการ</vt:lpstr>
      <vt:lpstr>ข้อเสนอแนะเกี่ยวกับกิจกรรมวิชาการ</vt:lpstr>
      <vt:lpstr>การบรรลุประโยชน์ในแต่ละกิจกรรม</vt:lpstr>
      <vt:lpstr>การบรรลุประโยชน์ในแต่ละกิจกรรม</vt:lpstr>
      <vt:lpstr>หน้าที่ของแพทย์ประจำบ้าน/พชท มีความเหมาะสม?</vt:lpstr>
      <vt:lpstr>หน้าที่ของแพทย์ประจำบ้าน/พชท มีความเหมาะสม?</vt:lpstr>
      <vt:lpstr>ข้อเสนอแนะเกี่ยวกับหน้าที่ของแพทย์ประจำบ้านที่กำหนดไว้</vt:lpstr>
      <vt:lpstr>4. ขั้นตอนการดำเนินงานของแผนการฝึกอบรม</vt:lpstr>
      <vt:lpstr>ด้านสถาบันฝึกอบรมและเกณฑ์การรับผู้ฝึกอบรม</vt:lpstr>
      <vt:lpstr>ด้านสถาบันฝึกอบรมและเกณฑ์การรับผู้ฝึกอบรม</vt:lpstr>
      <vt:lpstr>ด้านอื่นๆ</vt:lpstr>
      <vt:lpstr>ด้านอื่นๆ</vt:lpstr>
      <vt:lpstr>5. การวัดและการประเมินผล</vt:lpstr>
      <vt:lpstr>ความสำเร็จของโครงการฝึกอบรมฯ ที่ผ่านมาเป็นอย่างไร</vt:lpstr>
      <vt:lpstr>ความสำเร็จของโครงการฝึกอบรมฯ ที่ผ่านมาเป็นอย่างไร</vt:lpstr>
      <vt:lpstr>การประเมินผลในปัจจุบัน</vt:lpstr>
      <vt:lpstr>การประเมินผลในปัจจุบัน</vt:lpstr>
      <vt:lpstr>วิธีประเมินผลในปัจจุบันควรมีผู้ประเมินผลจากภายนอกสถาบันหรือไม่</vt:lpstr>
      <vt:lpstr>วิธีประเมินผลในปัจจุบันควรมีผู้ประเมินผลจากภายนอกสถาบันหรือไม่</vt:lpstr>
      <vt:lpstr>ข้อเสนอแนะเกี่ยวกับการประเมินผล</vt:lpstr>
      <vt:lpstr>6. พัตนาการของผู้รับการฝึกอบรม</vt:lpstr>
      <vt:lpstr> พัตนาการของผู้รับการฝึกอบรม </vt:lpstr>
      <vt:lpstr> พัตนาการของผู้รับการฝึกอบรม </vt:lpstr>
      <vt:lpstr>7. ทรัพยากรทางการศึกษา</vt:lpstr>
      <vt:lpstr>ทรัพยากรทางการศึกษาที่แผนกอายุรกรรมที่ภาควิชาได้รับการสนับสนุนมีความเหมาะสมหรือไม่</vt:lpstr>
      <vt:lpstr>ทรัพยากรทางการศึกษาที่แผนกอายุรกรรมที่ภาควิชาได้รับการสนับสนุนมีความเหมาะสมหรือไม่</vt:lpstr>
      <vt:lpstr>ข้อเสนอแนะเกี่ยวกับทรัพยากรทางการศึกษา</vt:lpstr>
      <vt:lpstr>กลุ่มงานฯได้รับความร่วมมือจากหน่วยงานต่างๆเป็นอย่างไรบ้าง</vt:lpstr>
      <vt:lpstr>กลุ่มงานฯได้รับความร่วมมือจากหน่วยงานต่างๆเป็นอย่างไรบ้าง</vt:lpstr>
      <vt:lpstr>ศักยภาพการผลิตอายุรแพทย์ของภาควิชาในปัจจุบันมีจำนวนที่เหมาะสมหรือไม่</vt:lpstr>
      <vt:lpstr>ศักยภาพการผลิตอายุรแพทย์ของภาควิชาในปัจจุบันมีจำนวนที่เหมาะสมหรือไม่</vt:lpstr>
      <vt:lpstr>8. คุณสมบัติของอาจารย์ผู้ให้การฝึกอบรม</vt:lpstr>
      <vt:lpstr>อาจารย์ผู้ให้การฝึกอบรมของภาควิชามีความเหมาะสมหรือไม่</vt:lpstr>
      <vt:lpstr>อาจารย์ผู้ให้การฝึกอบรมของภาควิชามีความเหมาะสมหรือไม่</vt:lpstr>
      <vt:lpstr>9. ความสัมพันธ์ระหว่างนโยบายการรับสมัครผู้รับการฝึกอบรมและความต้องการของระบบสุขภาพ</vt:lpstr>
      <vt:lpstr>ความสัมพันธ์ระหว่างนโยบายการรับสมัครผู้รับการฝึกอบรมและความต้องการของระบบสุขภาพมีความเหมาะสมหรือไม่</vt:lpstr>
      <vt:lpstr>ความสัมพันธ์ระหว่างนโยบายการรับสมัครผู้รับการฝึกอบรมและความต้องการของระบบสุขภาพมีความเหมาะสมหรือไม่</vt:lpstr>
      <vt:lpstr>ข้อดี (1)</vt:lpstr>
      <vt:lpstr>ข้อดี (2)</vt:lpstr>
      <vt:lpstr>ข้อควรปรับปรุง (1)</vt:lpstr>
      <vt:lpstr>ข้อควรปรับปรุง (2)</vt:lpstr>
      <vt:lpstr>ข้อควรปรับปรุง (2)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สรุปแบบสอบถาม ประเมินหลักสูตร อายุรศาสตร์</dc:title>
  <dc:creator>theerapat orprayoon</dc:creator>
  <cp:lastModifiedBy>DELL</cp:lastModifiedBy>
  <cp:revision>51</cp:revision>
  <dcterms:created xsi:type="dcterms:W3CDTF">2019-12-12T04:39:45Z</dcterms:created>
  <dcterms:modified xsi:type="dcterms:W3CDTF">2019-12-27T03:13:42Z</dcterms:modified>
</cp:coreProperties>
</file>