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olors4.xml" ContentType="application/vnd.ms-office.chartcolor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charts/colors2.xml" ContentType="application/vnd.ms-office.chartcolorstyle+xml"/>
  <Override PartName="/ppt/charts/colors3.xml" ContentType="application/vnd.ms-office.chartcolorstyl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5.xml" ContentType="application/vnd.ms-office.chart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4.xml" ContentType="application/vnd.ms-office.chartstyle+xml"/>
  <Override PartName="/ppt/charts/style3.xml" ContentType="application/vnd.ms-office.chart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charts/colors5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70" r:id="rId13"/>
    <p:sldId id="267" r:id="rId14"/>
    <p:sldId id="269" r:id="rId15"/>
    <p:sldId id="268" r:id="rId16"/>
    <p:sldId id="271" r:id="rId17"/>
    <p:sldId id="274" r:id="rId18"/>
    <p:sldId id="272" r:id="rId19"/>
    <p:sldId id="273" r:id="rId20"/>
    <p:sldId id="275" r:id="rId21"/>
    <p:sldId id="276" r:id="rId22"/>
    <p:sldId id="280" r:id="rId23"/>
    <p:sldId id="279" r:id="rId24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-16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Theerapat\Google%20Drive\PPK%20work%209.8.62\WFME\Excel\&#3585;&#3634;&#3619;&#3611;&#3619;&#3632;&#3648;&#3617;&#3636;&#3609;&#3592;&#3634;&#3585;&#3612;&#3641;&#3657;&#3592;&#3610;&#3585;&#3634;&#3619;&#3613;&#3638;&#3585;&#3629;&#3610;&#3619;&#3617;%20(Responses)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C:\Users\Theerapat\Google%20Drive\PPK%20work%209.8.62\WFME\Excel\&#3585;&#3634;&#3619;&#3611;&#3619;&#3632;&#3648;&#3617;&#3636;&#3609;&#3592;&#3634;&#3585;&#3612;&#3641;&#3657;&#3592;&#3610;&#3585;&#3634;&#3619;&#3613;&#3638;&#3585;&#3629;&#3610;&#3619;&#3617;%20(Responses)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openxmlformats.org/officeDocument/2006/relationships/oleObject" Target="file:///C:\Users\Theerapat\Google%20Drive\PPK%20work%209.8.62\WFME\Excel\&#3585;&#3634;&#3619;&#3611;&#3619;&#3632;&#3648;&#3617;&#3636;&#3609;&#3592;&#3634;&#3585;&#3612;&#3641;&#3657;&#3592;&#3610;&#3585;&#3634;&#3619;&#3613;&#3638;&#3585;&#3629;&#3610;&#3619;&#3617;%20(Responses).xlsx" TargetMode="External"/><Relationship Id="rId1" Type="http://schemas.openxmlformats.org/officeDocument/2006/relationships/themeOverride" Target="../theme/themeOverride1.xml"/><Relationship Id="rId4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openxmlformats.org/officeDocument/2006/relationships/oleObject" Target="file:///C:\Users\Theerapat\Google%20Drive\PPK%20work%209.8.62\WFME\Excel\&#3585;&#3634;&#3619;&#3611;&#3619;&#3632;&#3648;&#3617;&#3636;&#3609;&#3592;&#3634;&#3585;&#3612;&#3641;&#3657;&#3592;&#3610;&#3585;&#3634;&#3619;&#3613;&#3638;&#3585;&#3629;&#3610;&#3619;&#3617;%20(Responses).xlsx" TargetMode="External"/><Relationship Id="rId1" Type="http://schemas.openxmlformats.org/officeDocument/2006/relationships/themeOverride" Target="../theme/themeOverride2.xml"/><Relationship Id="rId4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file:///C:\Users\Theerapat\Google%20Drive\PPK%20work%209.8.62\WFME\Excel\&#3585;&#3634;&#3619;&#3611;&#3619;&#3632;&#3648;&#3617;&#3636;&#3609;&#3592;&#3634;&#3585;&#3612;&#3641;&#3657;&#3592;&#3610;&#3585;&#3634;&#3619;&#3613;&#3638;&#3585;&#3629;&#3610;&#3619;&#3617;%20(Responses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pivotSource>
    <c:name>[การประเมินจากผู้จบการฝึกอบรม (Responses).xlsx]Sheet1!PivotTable2</c:name>
    <c:fmtId val="4"/>
  </c:pivotSource>
  <c:chart>
    <c:autoTitleDeleted val="1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delete val="1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delete val="1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delete val="1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</c:pivotFmts>
    <c:plotArea>
      <c:layout/>
      <c:pieChart>
        <c:varyColors val="1"/>
        <c:ser>
          <c:idx val="0"/>
          <c:order val="0"/>
          <c:tx>
            <c:strRef>
              <c:f>Sheet1!$B$3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30C-4E99-B06C-7C7BF3BAEC45}"/>
              </c:ext>
            </c:extLst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30C-4E99-B06C-7C7BF3BAEC45}"/>
              </c:ext>
            </c:extLst>
          </c:dPt>
          <c:dPt>
            <c:idx val="2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30C-4E99-B06C-7C7BF3BAEC45}"/>
              </c:ext>
            </c:extLst>
          </c:dPt>
          <c:dPt>
            <c:idx val="3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30C-4E99-B06C-7C7BF3BAEC45}"/>
              </c:ext>
            </c:extLst>
          </c:dPt>
          <c:dPt>
            <c:idx val="4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030C-4E99-B06C-7C7BF3BAEC45}"/>
              </c:ext>
            </c:extLst>
          </c:dPt>
          <c:dPt>
            <c:idx val="5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030C-4E99-B06C-7C7BF3BAEC45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030C-4E99-B06C-7C7BF3BAEC45}"/>
              </c:ext>
            </c:extLst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030C-4E99-B06C-7C7BF3BAEC4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estFit"/>
            <c:showVal val="1"/>
            <c:showCatName val="1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Sheet1!$A$4:$A$12</c:f>
              <c:strCache>
                <c:ptCount val="8"/>
                <c:pt idx="0">
                  <c:v>เรียนต่อทันที</c:v>
                </c:pt>
                <c:pt idx="1">
                  <c:v>โรงพยาบาลมหาวิทยาลัย</c:v>
                </c:pt>
                <c:pt idx="2">
                  <c:v>โรงพยาบาลศูนย์</c:v>
                </c:pt>
                <c:pt idx="3">
                  <c:v>โรงพยาบาลสังกัด กทม</c:v>
                </c:pt>
                <c:pt idx="4">
                  <c:v>โรงพยาบาลสังกัดกระทรวงสาธารณสุข</c:v>
                </c:pt>
                <c:pt idx="5">
                  <c:v>โรงพยาบาลเอกชน</c:v>
                </c:pt>
                <c:pt idx="6">
                  <c:v>สภากาชาดไทย</c:v>
                </c:pt>
                <c:pt idx="7">
                  <c:v>สำนักงานตำรวจแห่งชาติ</c:v>
                </c:pt>
              </c:strCache>
            </c:strRef>
          </c:cat>
          <c:val>
            <c:numRef>
              <c:f>Sheet1!$B$4:$B$12</c:f>
              <c:numCache>
                <c:formatCode>General</c:formatCode>
                <c:ptCount val="8"/>
                <c:pt idx="0">
                  <c:v>1</c:v>
                </c:pt>
                <c:pt idx="1">
                  <c:v>5</c:v>
                </c:pt>
                <c:pt idx="2">
                  <c:v>4</c:v>
                </c:pt>
                <c:pt idx="3">
                  <c:v>3</c:v>
                </c:pt>
                <c:pt idx="4">
                  <c:v>7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030C-4E99-B06C-7C7BF3BAEC45}"/>
            </c:ext>
          </c:extLst>
        </c:ser>
        <c:dLbls>
          <c:showVal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600" b="1"/>
      </a:pPr>
      <a:endParaRPr lang="th-TH"/>
    </a:p>
  </c:txPr>
  <c:externalData r:id="rId1"/>
  <c:extLst xmlns:c16r2="http://schemas.microsoft.com/office/drawing/2015/06/chart"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pivotSource>
    <c:name>[การประเมินจากผู้จบการฝึกอบรม (Responses).xlsx]Sheet2!PivotTable4</c:name>
    <c:fmtId val="4"/>
  </c:pivotSource>
  <c:chart>
    <c:autoTitleDeleted val="1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delete val="1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delete val="1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delete val="1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</c:pivotFmts>
    <c:plotArea>
      <c:layout/>
      <c:pieChart>
        <c:varyColors val="1"/>
        <c:ser>
          <c:idx val="0"/>
          <c:order val="0"/>
          <c:tx>
            <c:strRef>
              <c:f>Sheet2!$B$3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FC6-47F0-B320-B12AF3EE1545}"/>
              </c:ext>
            </c:extLst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FC6-47F0-B320-B12AF3EE1545}"/>
              </c:ext>
            </c:extLst>
          </c:dPt>
          <c:dPt>
            <c:idx val="2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FC6-47F0-B320-B12AF3EE1545}"/>
              </c:ext>
            </c:extLst>
          </c:dPt>
          <c:dPt>
            <c:idx val="3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FC6-47F0-B320-B12AF3EE1545}"/>
              </c:ext>
            </c:extLst>
          </c:dPt>
          <c:dPt>
            <c:idx val="4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EFC6-47F0-B320-B12AF3EE1545}"/>
              </c:ext>
            </c:extLst>
          </c:dPt>
          <c:dPt>
            <c:idx val="5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EFC6-47F0-B320-B12AF3EE1545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EFC6-47F0-B320-B12AF3EE1545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h-TH"/>
                </a:p>
              </c:txPr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h-TH"/>
                </a:p>
              </c:txPr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estFit"/>
            <c:showVal val="1"/>
            <c:showCatName val="1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Sheet2!$A$4:$A$11</c:f>
              <c:strCache>
                <c:ptCount val="7"/>
                <c:pt idx="0">
                  <c:v>กรุงเทพและปริมณฑล</c:v>
                </c:pt>
                <c:pt idx="1">
                  <c:v>ภาคกลาง</c:v>
                </c:pt>
                <c:pt idx="2">
                  <c:v>ภาคตะวันตก</c:v>
                </c:pt>
                <c:pt idx="3">
                  <c:v>ภาคตะวันออก</c:v>
                </c:pt>
                <c:pt idx="4">
                  <c:v>ภาคใต้</c:v>
                </c:pt>
                <c:pt idx="5">
                  <c:v>ภาคเหนือ</c:v>
                </c:pt>
                <c:pt idx="6">
                  <c:v>ภาคอีสาน</c:v>
                </c:pt>
              </c:strCache>
            </c:strRef>
          </c:cat>
          <c:val>
            <c:numRef>
              <c:f>Sheet2!$B$4:$B$11</c:f>
              <c:numCache>
                <c:formatCode>General</c:formatCode>
                <c:ptCount val="7"/>
                <c:pt idx="0">
                  <c:v>11</c:v>
                </c:pt>
                <c:pt idx="1">
                  <c:v>2</c:v>
                </c:pt>
                <c:pt idx="2">
                  <c:v>1</c:v>
                </c:pt>
                <c:pt idx="3">
                  <c:v>5</c:v>
                </c:pt>
                <c:pt idx="4">
                  <c:v>2</c:v>
                </c:pt>
                <c:pt idx="5">
                  <c:v>1</c:v>
                </c:pt>
                <c:pt idx="6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EFC6-47F0-B320-B12AF3EE1545}"/>
            </c:ext>
          </c:extLst>
        </c:ser>
        <c:dLbls>
          <c:showVal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 b="1"/>
      </a:pPr>
      <a:endParaRPr lang="th-TH"/>
    </a:p>
  </c:txPr>
  <c:externalData r:id="rId1"/>
  <c:extLst xmlns:c16r2="http://schemas.microsoft.com/office/drawing/2015/06/chart"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4220536395473783E-2"/>
          <c:y val="0.11864773056098547"/>
          <c:w val="0.94272281654214574"/>
          <c:h val="0.74419072339958969"/>
        </c:manualLayout>
      </c:layout>
      <c:barChart>
        <c:barDir val="col"/>
        <c:grouping val="percentStacked"/>
        <c:ser>
          <c:idx val="0"/>
          <c:order val="0"/>
          <c:tx>
            <c:strRef>
              <c:f>'Form Responses 1'!$F$26</c:f>
              <c:strCache>
                <c:ptCount val="1"/>
                <c:pt idx="0">
                  <c:v>น้อยที่สุด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'Form Responses 1'!$G$26:$N$26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2B4-4262-8762-0CB4BB7EF3D2}"/>
            </c:ext>
          </c:extLst>
        </c:ser>
        <c:ser>
          <c:idx val="1"/>
          <c:order val="1"/>
          <c:tx>
            <c:strRef>
              <c:f>'Form Responses 1'!$F$27</c:f>
              <c:strCache>
                <c:ptCount val="1"/>
                <c:pt idx="0">
                  <c:v>น้อย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'Form Responses 1'!$G$27:$N$27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3</c:v>
                </c:pt>
                <c:pt idx="4">
                  <c:v>6</c:v>
                </c:pt>
                <c:pt idx="5">
                  <c:v>0</c:v>
                </c:pt>
                <c:pt idx="6">
                  <c:v>0</c:v>
                </c:pt>
                <c:pt idx="7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2B4-4262-8762-0CB4BB7EF3D2}"/>
            </c:ext>
          </c:extLst>
        </c:ser>
        <c:ser>
          <c:idx val="2"/>
          <c:order val="2"/>
          <c:tx>
            <c:strRef>
              <c:f>'Form Responses 1'!$F$28</c:f>
              <c:strCache>
                <c:ptCount val="1"/>
                <c:pt idx="0">
                  <c:v>ปานกลาง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'Form Responses 1'!$G$28:$N$28</c:f>
              <c:numCache>
                <c:formatCode>General</c:formatCode>
                <c:ptCount val="8"/>
                <c:pt idx="0">
                  <c:v>0</c:v>
                </c:pt>
                <c:pt idx="1">
                  <c:v>3</c:v>
                </c:pt>
                <c:pt idx="2">
                  <c:v>6</c:v>
                </c:pt>
                <c:pt idx="3">
                  <c:v>4</c:v>
                </c:pt>
                <c:pt idx="4">
                  <c:v>5</c:v>
                </c:pt>
                <c:pt idx="5">
                  <c:v>0</c:v>
                </c:pt>
                <c:pt idx="6">
                  <c:v>3</c:v>
                </c:pt>
                <c:pt idx="7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2B4-4262-8762-0CB4BB7EF3D2}"/>
            </c:ext>
          </c:extLst>
        </c:ser>
        <c:ser>
          <c:idx val="3"/>
          <c:order val="3"/>
          <c:tx>
            <c:strRef>
              <c:f>'Form Responses 1'!$F$29</c:f>
              <c:strCache>
                <c:ptCount val="1"/>
                <c:pt idx="0">
                  <c:v>มาก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'Form Responses 1'!$G$29:$N$29</c:f>
              <c:numCache>
                <c:formatCode>General</c:formatCode>
                <c:ptCount val="8"/>
                <c:pt idx="0">
                  <c:v>19</c:v>
                </c:pt>
                <c:pt idx="1">
                  <c:v>19</c:v>
                </c:pt>
                <c:pt idx="2">
                  <c:v>9</c:v>
                </c:pt>
                <c:pt idx="3">
                  <c:v>9</c:v>
                </c:pt>
                <c:pt idx="4">
                  <c:v>8</c:v>
                </c:pt>
                <c:pt idx="5">
                  <c:v>6</c:v>
                </c:pt>
                <c:pt idx="6">
                  <c:v>12</c:v>
                </c:pt>
                <c:pt idx="7">
                  <c:v>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2B4-4262-8762-0CB4BB7EF3D2}"/>
            </c:ext>
          </c:extLst>
        </c:ser>
        <c:ser>
          <c:idx val="4"/>
          <c:order val="4"/>
          <c:tx>
            <c:strRef>
              <c:f>'Form Responses 1'!$F$30</c:f>
              <c:strCache>
                <c:ptCount val="1"/>
                <c:pt idx="0">
                  <c:v>มากที่สุด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'Form Responses 1'!$G$30:$N$30</c:f>
              <c:numCache>
                <c:formatCode>General</c:formatCode>
                <c:ptCount val="8"/>
                <c:pt idx="0">
                  <c:v>5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4</c:v>
                </c:pt>
                <c:pt idx="5">
                  <c:v>18</c:v>
                </c:pt>
                <c:pt idx="6">
                  <c:v>9</c:v>
                </c:pt>
                <c:pt idx="7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2B4-4262-8762-0CB4BB7EF3D2}"/>
            </c:ext>
          </c:extLst>
        </c:ser>
        <c:dLbls>
          <c:showVal val="1"/>
        </c:dLbls>
        <c:overlap val="100"/>
        <c:axId val="59605760"/>
        <c:axId val="59607296"/>
      </c:barChart>
      <c:catAx>
        <c:axId val="59605760"/>
        <c:scaling>
          <c:orientation val="minMax"/>
        </c:scaling>
        <c:delete val="1"/>
        <c:axPos val="b"/>
        <c:majorTickMark val="none"/>
        <c:tickLblPos val="none"/>
        <c:crossAx val="59607296"/>
        <c:crosses val="autoZero"/>
        <c:auto val="1"/>
        <c:lblAlgn val="ctr"/>
        <c:lblOffset val="100"/>
      </c:catAx>
      <c:valAx>
        <c:axId val="5960729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59605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410001896344802"/>
          <c:y val="7.3870873604764391E-3"/>
          <c:w val="0.77079135524725351"/>
          <c:h val="8.8896799830264439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400"/>
      </a:pPr>
      <a:endParaRPr lang="th-TH"/>
    </a:p>
  </c:tx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1604904172836327E-2"/>
          <c:y val="0.13842483617684048"/>
          <c:w val="0.94611074574622478"/>
          <c:h val="0.73488896266298875"/>
        </c:manualLayout>
      </c:layout>
      <c:barChart>
        <c:barDir val="col"/>
        <c:grouping val="percentStacked"/>
        <c:ser>
          <c:idx val="0"/>
          <c:order val="0"/>
          <c:tx>
            <c:strRef>
              <c:f>'Form Responses 1'!$O$26</c:f>
              <c:strCache>
                <c:ptCount val="1"/>
                <c:pt idx="0">
                  <c:v>น้อยที่สุด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'Form Responses 1'!$P$26:$AA$26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65D-492C-AFF4-0F1209604B7E}"/>
            </c:ext>
          </c:extLst>
        </c:ser>
        <c:ser>
          <c:idx val="1"/>
          <c:order val="1"/>
          <c:tx>
            <c:strRef>
              <c:f>'Form Responses 1'!$O$27</c:f>
              <c:strCache>
                <c:ptCount val="1"/>
                <c:pt idx="0">
                  <c:v>น้อย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'Form Responses 1'!$P$27:$AA$27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65D-492C-AFF4-0F1209604B7E}"/>
            </c:ext>
          </c:extLst>
        </c:ser>
        <c:ser>
          <c:idx val="2"/>
          <c:order val="2"/>
          <c:tx>
            <c:strRef>
              <c:f>'Form Responses 1'!$O$28</c:f>
              <c:strCache>
                <c:ptCount val="1"/>
                <c:pt idx="0">
                  <c:v>ปานกลาง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'Form Responses 1'!$P$28:$AA$28</c:f>
              <c:numCache>
                <c:formatCode>General</c:formatCode>
                <c:ptCount val="12"/>
                <c:pt idx="0">
                  <c:v>1</c:v>
                </c:pt>
                <c:pt idx="1">
                  <c:v>3</c:v>
                </c:pt>
                <c:pt idx="2">
                  <c:v>0</c:v>
                </c:pt>
                <c:pt idx="3">
                  <c:v>5</c:v>
                </c:pt>
                <c:pt idx="4">
                  <c:v>9</c:v>
                </c:pt>
                <c:pt idx="5">
                  <c:v>8</c:v>
                </c:pt>
                <c:pt idx="6">
                  <c:v>5</c:v>
                </c:pt>
                <c:pt idx="7">
                  <c:v>1</c:v>
                </c:pt>
                <c:pt idx="8">
                  <c:v>9</c:v>
                </c:pt>
                <c:pt idx="9">
                  <c:v>2</c:v>
                </c:pt>
                <c:pt idx="10">
                  <c:v>1</c:v>
                </c:pt>
                <c:pt idx="11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65D-492C-AFF4-0F1209604B7E}"/>
            </c:ext>
          </c:extLst>
        </c:ser>
        <c:ser>
          <c:idx val="3"/>
          <c:order val="3"/>
          <c:tx>
            <c:strRef>
              <c:f>'Form Responses 1'!$O$29</c:f>
              <c:strCache>
                <c:ptCount val="1"/>
                <c:pt idx="0">
                  <c:v>เหมาะสมมาก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'Form Responses 1'!$P$29:$AA$29</c:f>
              <c:numCache>
                <c:formatCode>General</c:formatCode>
                <c:ptCount val="12"/>
                <c:pt idx="0">
                  <c:v>9</c:v>
                </c:pt>
                <c:pt idx="1">
                  <c:v>9</c:v>
                </c:pt>
                <c:pt idx="2">
                  <c:v>6</c:v>
                </c:pt>
                <c:pt idx="3">
                  <c:v>11</c:v>
                </c:pt>
                <c:pt idx="4">
                  <c:v>8</c:v>
                </c:pt>
                <c:pt idx="5">
                  <c:v>10</c:v>
                </c:pt>
                <c:pt idx="6">
                  <c:v>11</c:v>
                </c:pt>
                <c:pt idx="7">
                  <c:v>13</c:v>
                </c:pt>
                <c:pt idx="8">
                  <c:v>9</c:v>
                </c:pt>
                <c:pt idx="9">
                  <c:v>11</c:v>
                </c:pt>
                <c:pt idx="10">
                  <c:v>12</c:v>
                </c:pt>
                <c:pt idx="11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65D-492C-AFF4-0F1209604B7E}"/>
            </c:ext>
          </c:extLst>
        </c:ser>
        <c:ser>
          <c:idx val="4"/>
          <c:order val="4"/>
          <c:tx>
            <c:strRef>
              <c:f>'Form Responses 1'!$O$30</c:f>
              <c:strCache>
                <c:ptCount val="1"/>
                <c:pt idx="0">
                  <c:v>เหมาะสมมากที่สุด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'Form Responses 1'!$P$30:$AA$30</c:f>
              <c:numCache>
                <c:formatCode>General</c:formatCode>
                <c:ptCount val="12"/>
                <c:pt idx="0">
                  <c:v>14</c:v>
                </c:pt>
                <c:pt idx="1">
                  <c:v>12</c:v>
                </c:pt>
                <c:pt idx="2">
                  <c:v>18</c:v>
                </c:pt>
                <c:pt idx="3">
                  <c:v>8</c:v>
                </c:pt>
                <c:pt idx="4">
                  <c:v>7</c:v>
                </c:pt>
                <c:pt idx="5">
                  <c:v>5</c:v>
                </c:pt>
                <c:pt idx="6">
                  <c:v>8</c:v>
                </c:pt>
                <c:pt idx="7">
                  <c:v>10</c:v>
                </c:pt>
                <c:pt idx="8">
                  <c:v>5</c:v>
                </c:pt>
                <c:pt idx="9">
                  <c:v>11</c:v>
                </c:pt>
                <c:pt idx="10">
                  <c:v>11</c:v>
                </c:pt>
                <c:pt idx="11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865D-492C-AFF4-0F1209604B7E}"/>
            </c:ext>
          </c:extLst>
        </c:ser>
        <c:dLbls>
          <c:showVal val="1"/>
        </c:dLbls>
        <c:overlap val="100"/>
        <c:axId val="59729408"/>
        <c:axId val="59730944"/>
      </c:barChart>
      <c:catAx>
        <c:axId val="59729408"/>
        <c:scaling>
          <c:orientation val="minMax"/>
        </c:scaling>
        <c:delete val="1"/>
        <c:axPos val="b"/>
        <c:majorTickMark val="none"/>
        <c:tickLblPos val="none"/>
        <c:crossAx val="59730944"/>
        <c:crosses val="autoZero"/>
        <c:auto val="1"/>
        <c:lblAlgn val="ctr"/>
        <c:lblOffset val="100"/>
      </c:catAx>
      <c:valAx>
        <c:axId val="5973094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59729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7772680256130036E-2"/>
          <c:y val="8.1008957195026002E-3"/>
          <c:w val="0.88455630325654855"/>
          <c:h val="8.6369967623666138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600"/>
      </a:pPr>
      <a:endParaRPr lang="th-TH"/>
    </a:p>
  </c:tx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hart>
    <c:autoTitleDeleted val="1"/>
    <c:plotArea>
      <c:layout/>
      <c:pieChart>
        <c:varyColors val="1"/>
        <c:ser>
          <c:idx val="0"/>
          <c:order val="0"/>
          <c:dPt>
            <c:idx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8D4-40AD-A81D-B29643176AB7}"/>
              </c:ext>
            </c:extLst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8D4-40AD-A81D-B29643176AB7}"/>
              </c:ext>
            </c:extLst>
          </c:dPt>
          <c:dPt>
            <c:idx val="2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8D4-40AD-A81D-B29643176AB7}"/>
              </c:ext>
            </c:extLst>
          </c:dPt>
          <c:dPt>
            <c:idx val="3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8D4-40AD-A81D-B29643176AB7}"/>
              </c:ext>
            </c:extLst>
          </c:dPt>
          <c:dPt>
            <c:idx val="4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58D4-40AD-A81D-B29643176AB7}"/>
              </c:ext>
            </c:extLst>
          </c:dPt>
          <c:dPt>
            <c:idx val="5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58D4-40AD-A81D-B29643176AB7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58D4-40AD-A81D-B29643176AB7}"/>
              </c:ext>
            </c:extLst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58D4-40AD-A81D-B29643176AB7}"/>
              </c:ext>
            </c:extLst>
          </c:dPt>
          <c:dPt>
            <c:idx val="8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58D4-40AD-A81D-B29643176AB7}"/>
              </c:ext>
            </c:extLst>
          </c:dPt>
          <c:dPt>
            <c:idx val="9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58D4-40AD-A81D-B29643176AB7}"/>
              </c:ext>
            </c:extLst>
          </c:dPt>
          <c:dLbls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h-TH"/>
                </a:p>
              </c:txPr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outEnd"/>
            <c:showVal val="1"/>
            <c:showCatName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'Form Responses 1'!$AH$26:$AH$35</c:f>
              <c:strCache>
                <c:ptCount val="10"/>
                <c:pt idx="0">
                  <c:v>อ วราภรณ์</c:v>
                </c:pt>
                <c:pt idx="1">
                  <c:v>อ ปรีดี</c:v>
                </c:pt>
                <c:pt idx="2">
                  <c:v>อ ธันวา</c:v>
                </c:pt>
                <c:pt idx="3">
                  <c:v>อ สุรัช</c:v>
                </c:pt>
                <c:pt idx="4">
                  <c:v>อ พุทธ</c:v>
                </c:pt>
                <c:pt idx="5">
                  <c:v>อ ธีรยา</c:v>
                </c:pt>
                <c:pt idx="6">
                  <c:v>อ วิวัฒน์</c:v>
                </c:pt>
                <c:pt idx="7">
                  <c:v>อ นวรัฐ</c:v>
                </c:pt>
                <c:pt idx="8">
                  <c:v>อ ทุกท่าน</c:v>
                </c:pt>
                <c:pt idx="9">
                  <c:v>ทำหัตถการด้วยตัวเอง</c:v>
                </c:pt>
              </c:strCache>
            </c:strRef>
          </c:cat>
          <c:val>
            <c:numRef>
              <c:f>'Form Responses 1'!$AI$26:$AI$35</c:f>
              <c:numCache>
                <c:formatCode>General</c:formatCode>
                <c:ptCount val="10"/>
                <c:pt idx="0">
                  <c:v>9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58D4-40AD-A81D-B29643176AB7}"/>
            </c:ext>
          </c:extLst>
        </c:ser>
        <c:dLbls>
          <c:showVal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th-TH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BF47F5F-FDE8-4A76-BD0B-F65BEA7686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B1BF612-E2FA-493A-BA69-A556326A1B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691D709-93E7-4FC0-9AD0-0D23E26B6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E2D7-AC02-4614-BCB3-778F6DC5E43E}" type="datetimeFigureOut">
              <a:rPr lang="th-TH" smtClean="0"/>
              <a:pPr/>
              <a:t>27/12/62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BE7B4EC-921A-45CC-929E-0261DC417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2673B8E-C1B2-420E-AFFF-BEF085BCA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E1A55-5499-4F43-823C-5B2AA711099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53390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A171D3-E152-41DF-AC93-7131A8539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4A06D6A-D7B1-49B8-83C0-9EAED39486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DA8A0EA-25CD-41A8-A826-E37B0CAB9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E2D7-AC02-4614-BCB3-778F6DC5E43E}" type="datetimeFigureOut">
              <a:rPr lang="th-TH" smtClean="0"/>
              <a:pPr/>
              <a:t>27/12/62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B380373-7B47-46E4-8717-D841C3F9D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D6F7CF9-63AB-4812-96F8-1B33F8C05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E1A55-5499-4F43-823C-5B2AA711099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4131035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AEBEC399-53A9-40B6-8B96-12EB87123D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C6752CD-C1D4-49CC-A0BF-84E1877D44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B79BCE6-DE09-4583-A42A-C9316E808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E2D7-AC02-4614-BCB3-778F6DC5E43E}" type="datetimeFigureOut">
              <a:rPr lang="th-TH" smtClean="0"/>
              <a:pPr/>
              <a:t>27/12/62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E04A308-9CA3-454B-8D25-B7EE49F75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A80CE61-7F53-4D7B-BBA8-F19BC1418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E1A55-5499-4F43-823C-5B2AA711099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523438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CF2FE8-9428-4EC9-BB3C-3519C44AD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6751259-6133-4411-B01E-5F2D813BF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A033389-C9C3-4753-9A7B-95E5BCB78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E2D7-AC02-4614-BCB3-778F6DC5E43E}" type="datetimeFigureOut">
              <a:rPr lang="th-TH" smtClean="0"/>
              <a:pPr/>
              <a:t>27/12/62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A7B8FEF-95A5-47C4-8303-7D00A8980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48477C3-1473-4367-879C-98A91F2A7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E1A55-5499-4F43-823C-5B2AA711099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3109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E3B31DF-D2CC-4E3D-BBC5-5ADA86B83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C46B716-0BE7-487B-9F39-8580BED692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AAB440F-9E89-403C-9727-94676C1B9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E2D7-AC02-4614-BCB3-778F6DC5E43E}" type="datetimeFigureOut">
              <a:rPr lang="th-TH" smtClean="0"/>
              <a:pPr/>
              <a:t>27/12/62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FFF4B5F-6918-4AA6-95D9-426AC262C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4219942-E35B-402F-9AC9-EEDEAE2F7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E1A55-5499-4F43-823C-5B2AA711099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096215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4BAAEB-B727-4900-B4C5-F212289D6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363E5E1-A579-4192-9260-F89523E958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289938E-8DF8-4F89-84CA-0483A61F7F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EA26740-50C5-4B4C-A98F-AA6B5F3EC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E2D7-AC02-4614-BCB3-778F6DC5E43E}" type="datetimeFigureOut">
              <a:rPr lang="th-TH" smtClean="0"/>
              <a:pPr/>
              <a:t>27/12/62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0DE2CCA-1AC2-44A3-8B78-A326E477F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4E5436E-66B1-4ADB-949D-90BA0275A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E1A55-5499-4F43-823C-5B2AA711099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573894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3E25B1-7F2D-4389-946B-84DC9EC9D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5EACFA2-6C08-4516-BB54-1FA4937067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63E72F6-76E4-494C-877F-7E57DF5D96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798BAA8-D903-4B05-9E3B-707D749B7C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DF2F6DD-0198-4467-BA8C-FDAA2CAC33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13595A1D-DA4D-44B6-90CC-CA05AAB5D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E2D7-AC02-4614-BCB3-778F6DC5E43E}" type="datetimeFigureOut">
              <a:rPr lang="th-TH" smtClean="0"/>
              <a:pPr/>
              <a:t>27/12/62</a:t>
            </a:fld>
            <a:endParaRPr lang="th-T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7D530F2-F392-44E6-B19D-16AF34E9B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2F237925-B363-4424-8145-7227DDE5D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E1A55-5499-4F43-823C-5B2AA711099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052133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966942-E396-4658-B3D9-A0E690247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A4AE5C3-D705-4A0B-9DC9-E7E2676CF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E2D7-AC02-4614-BCB3-778F6DC5E43E}" type="datetimeFigureOut">
              <a:rPr lang="th-TH" smtClean="0"/>
              <a:pPr/>
              <a:t>27/12/62</a:t>
            </a:fld>
            <a:endParaRPr lang="th-T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3DC9CAE-5A9E-4F5F-9ACF-F6DB81B1A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DB8742C-2FBD-4A11-B62C-D37E6C35D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E1A55-5499-4F43-823C-5B2AA711099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834837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5ADEE62-4AE8-467F-A36A-F8AAB6E49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E2D7-AC02-4614-BCB3-778F6DC5E43E}" type="datetimeFigureOut">
              <a:rPr lang="th-TH" smtClean="0"/>
              <a:pPr/>
              <a:t>27/12/62</a:t>
            </a:fld>
            <a:endParaRPr lang="th-T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700795B0-3930-4D65-A482-E8D79066B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B734710-8A84-4D96-B811-8B6F73FE6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E1A55-5499-4F43-823C-5B2AA711099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792072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081636-2996-4942-AEFE-5D3A38DD0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E6EE610-A400-4170-908C-DFA1C14D0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F9A2CA9-45CF-421C-92CE-28EC84D550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8D70D2D-8935-4238-8F7E-415C414F5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E2D7-AC02-4614-BCB3-778F6DC5E43E}" type="datetimeFigureOut">
              <a:rPr lang="th-TH" smtClean="0"/>
              <a:pPr/>
              <a:t>27/12/62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8091CF0-1A63-405F-8179-E80142B9C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A4A4828-C18B-4D3A-AC02-967B8AE85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E1A55-5499-4F43-823C-5B2AA711099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408190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998DF5-3203-44F4-9698-A3A62F4CD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B63E881-60B5-4BF9-9F44-07F212A68F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AC686AE-5AB2-4D29-B19D-4B03395E4B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DDAB23C-AF4E-4276-B4C7-EE0B60654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E2D7-AC02-4614-BCB3-778F6DC5E43E}" type="datetimeFigureOut">
              <a:rPr lang="th-TH" smtClean="0"/>
              <a:pPr/>
              <a:t>27/12/62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7E92F33-71B4-4241-A9C7-9A66366AD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A2A9AE3-08E9-478E-8536-552EFA9E6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E1A55-5499-4F43-823C-5B2AA711099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955973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B939D31-2514-4867-BB9B-0D0E87FB8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AACAFB5-8933-42CA-A8FD-0359BDC6F9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D5D62BD-392B-442D-8A01-4F70E1F70D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EE2D7-AC02-4614-BCB3-778F6DC5E43E}" type="datetimeFigureOut">
              <a:rPr lang="th-TH" smtClean="0"/>
              <a:pPr/>
              <a:t>27/12/62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41C621F-A2BB-47F3-993B-6F4D0DFB4A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BFB0045-3669-4138-AC22-E9BD3CB70D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E1A55-5499-4F43-823C-5B2AA711099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95735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CADDD99-913A-43E7-A240-8B309D8A7A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/>
              <a:t>การประเมินจากผู้จบการฝึกอบรม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604287E-25E6-4B67-99C7-122C98F521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2126550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E5626B-1A2E-4403-8E02-A01E43901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กิจกรรมวิชาการที่จัดให้ท่านคิดว่ามีความเหมาะสมหรือไม่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xmlns="" id="{4A382EF0-801C-443C-B6E5-B3CE468A80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94886157"/>
              </p:ext>
            </p:extLst>
          </p:nvPr>
        </p:nvGraphicFramePr>
        <p:xfrm>
          <a:off x="105103" y="1576551"/>
          <a:ext cx="11908221" cy="46080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EEE29779-2888-40E4-8EDD-F55109D572A7}"/>
              </a:ext>
            </a:extLst>
          </p:cNvPr>
          <p:cNvSpPr/>
          <p:nvPr/>
        </p:nvSpPr>
        <p:spPr>
          <a:xfrm rot="20415860">
            <a:off x="49817" y="5808411"/>
            <a:ext cx="12634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Admission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54E5A36C-E979-4F70-88AE-80A09F6E4103}"/>
              </a:ext>
            </a:extLst>
          </p:cNvPr>
          <p:cNvSpPr/>
          <p:nvPr/>
        </p:nvSpPr>
        <p:spPr>
          <a:xfrm rot="20415860">
            <a:off x="508172" y="5923414"/>
            <a:ext cx="18431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MM </a:t>
            </a:r>
            <a:r>
              <a:rPr lang="th-TH" sz="2000" dirty="0"/>
              <a:t>conference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1EF1CD11-765A-43E7-8E59-3D9EBC64BB1F}"/>
              </a:ext>
            </a:extLst>
          </p:cNvPr>
          <p:cNvSpPr/>
          <p:nvPr/>
        </p:nvSpPr>
        <p:spPr>
          <a:xfrm rot="20415860">
            <a:off x="1472180" y="5904023"/>
            <a:ext cx="18238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Interesting case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BDD9F5B4-EADC-4D6C-92AB-EE883397430E}"/>
              </a:ext>
            </a:extLst>
          </p:cNvPr>
          <p:cNvSpPr/>
          <p:nvPr/>
        </p:nvSpPr>
        <p:spPr>
          <a:xfrm rot="20415860">
            <a:off x="3495680" y="5673301"/>
            <a:ext cx="59022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CPC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2BE444EC-FC2B-4177-8C81-63A7CE14C57E}"/>
              </a:ext>
            </a:extLst>
          </p:cNvPr>
          <p:cNvSpPr/>
          <p:nvPr/>
        </p:nvSpPr>
        <p:spPr>
          <a:xfrm rot="20415860">
            <a:off x="3065960" y="5921766"/>
            <a:ext cx="192892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Interdepartment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B0501535-29CD-4A4E-92F0-08768746E635}"/>
              </a:ext>
            </a:extLst>
          </p:cNvPr>
          <p:cNvSpPr/>
          <p:nvPr/>
        </p:nvSpPr>
        <p:spPr>
          <a:xfrm rot="20415860">
            <a:off x="3346392" y="6030509"/>
            <a:ext cx="284359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Palliative care conference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488A7A78-5027-49F4-A1BD-B7C6BAF3BB99}"/>
              </a:ext>
            </a:extLst>
          </p:cNvPr>
          <p:cNvSpPr/>
          <p:nvPr/>
        </p:nvSpPr>
        <p:spPr>
          <a:xfrm rot="20415860">
            <a:off x="5454924" y="5842963"/>
            <a:ext cx="14382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Journal club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EB0B6EF2-F86C-434E-9E3C-D42019CCA0F8}"/>
              </a:ext>
            </a:extLst>
          </p:cNvPr>
          <p:cNvSpPr/>
          <p:nvPr/>
        </p:nvSpPr>
        <p:spPr>
          <a:xfrm rot="20415860">
            <a:off x="6466310" y="5795778"/>
            <a:ext cx="14533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Staff lecture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0588A168-E776-49BB-A8D5-9DCD8D422F73}"/>
              </a:ext>
            </a:extLst>
          </p:cNvPr>
          <p:cNvSpPr/>
          <p:nvPr/>
        </p:nvSpPr>
        <p:spPr>
          <a:xfrm rot="20415860">
            <a:off x="7364110" y="5875031"/>
            <a:ext cx="15566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Research day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938ED291-077F-4FD2-9D77-92FC2CEE1915}"/>
              </a:ext>
            </a:extLst>
          </p:cNvPr>
          <p:cNvSpPr/>
          <p:nvPr/>
        </p:nvSpPr>
        <p:spPr>
          <a:xfrm rot="20053165">
            <a:off x="8399168" y="5903542"/>
            <a:ext cx="13772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Chest-X-ray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A2DA5BB1-E0E3-47CE-A207-5D55A9539123}"/>
              </a:ext>
            </a:extLst>
          </p:cNvPr>
          <p:cNvSpPr/>
          <p:nvPr/>
        </p:nvSpPr>
        <p:spPr>
          <a:xfrm rot="20053165">
            <a:off x="8574414" y="6062525"/>
            <a:ext cx="228562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ICU-CCU conference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A54D962D-D0E7-4697-9D14-20C7E72C9170}"/>
              </a:ext>
            </a:extLst>
          </p:cNvPr>
          <p:cNvSpPr/>
          <p:nvPr/>
        </p:nvSpPr>
        <p:spPr>
          <a:xfrm rot="20053165">
            <a:off x="10542920" y="5872765"/>
            <a:ext cx="10951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400" dirty="0"/>
              <a:t>การทำวิจัย</a:t>
            </a:r>
          </a:p>
        </p:txBody>
      </p:sp>
    </p:spTree>
    <p:extLst>
      <p:ext uri="{BB962C8B-B14F-4D97-AF65-F5344CB8AC3E}">
        <p14:creationId xmlns:p14="http://schemas.microsoft.com/office/powerpoint/2010/main" xmlns="" val="2483361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AB7A35-12CD-4FF3-A2F6-8A17B7227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ความเห็นเพิ่มเติมเกี่ยวกับกิจกรรมวิชาการ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AFA88BA-A017-46EA-A16A-8D67B02BF5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24000">
              <a:spcAft>
                <a:spcPts val="1200"/>
              </a:spcAft>
            </a:pPr>
            <a:r>
              <a:rPr lang="th-TH" dirty="0">
                <a:cs typeface="+mj-cs"/>
              </a:rPr>
              <a:t>เลื่อนเวลากิจกรรมให้ตรวจ </a:t>
            </a:r>
            <a:r>
              <a:rPr lang="en-US" dirty="0">
                <a:cs typeface="+mj-cs"/>
              </a:rPr>
              <a:t>OPD </a:t>
            </a:r>
            <a:r>
              <a:rPr lang="th-TH" dirty="0">
                <a:cs typeface="+mj-cs"/>
              </a:rPr>
              <a:t>เสร็จกันเป็นส่วนใหญ่ อาจปรับตามปริมาณผู้ป่วยนัดในแต่ละสัปเาห์ เพื่อให้คนที่ออก </a:t>
            </a:r>
            <a:r>
              <a:rPr lang="en-US" dirty="0">
                <a:cs typeface="+mj-cs"/>
              </a:rPr>
              <a:t>OPD </a:t>
            </a:r>
            <a:r>
              <a:rPr lang="th-TH" dirty="0">
                <a:cs typeface="+mj-cs"/>
              </a:rPr>
              <a:t>มีโอกาสร่วมกิจกรรมมากขึ้น</a:t>
            </a:r>
          </a:p>
          <a:p>
            <a:pPr marL="324000">
              <a:spcAft>
                <a:spcPts val="1200"/>
              </a:spcAft>
            </a:pPr>
            <a:r>
              <a:rPr lang="en-US" dirty="0">
                <a:cs typeface="+mj-cs"/>
              </a:rPr>
              <a:t>Interactive </a:t>
            </a:r>
            <a:r>
              <a:rPr lang="th-TH" dirty="0">
                <a:cs typeface="+mj-cs"/>
              </a:rPr>
              <a:t>ทั้งผู้ </a:t>
            </a:r>
            <a:r>
              <a:rPr lang="en-US" dirty="0">
                <a:cs typeface="+mj-cs"/>
              </a:rPr>
              <a:t>present </a:t>
            </a:r>
            <a:r>
              <a:rPr lang="th-TH" dirty="0">
                <a:cs typeface="+mj-cs"/>
              </a:rPr>
              <a:t>และผู้ฟังมีโอกาส </a:t>
            </a:r>
            <a:r>
              <a:rPr lang="en-US" dirty="0">
                <a:cs typeface="+mj-cs"/>
              </a:rPr>
              <a:t>discuss </a:t>
            </a:r>
            <a:r>
              <a:rPr lang="th-TH" dirty="0">
                <a:cs typeface="+mj-cs"/>
              </a:rPr>
              <a:t>ร่วมกัน</a:t>
            </a:r>
          </a:p>
          <a:p>
            <a:pPr marL="324000">
              <a:spcAft>
                <a:spcPts val="1200"/>
              </a:spcAft>
            </a:pPr>
            <a:r>
              <a:rPr lang="en-US" dirty="0" err="1">
                <a:cs typeface="+mj-cs"/>
              </a:rPr>
              <a:t>ccu</a:t>
            </a:r>
            <a:r>
              <a:rPr lang="en-US" dirty="0">
                <a:cs typeface="+mj-cs"/>
              </a:rPr>
              <a:t> conference </a:t>
            </a:r>
            <a:r>
              <a:rPr lang="th-TH" dirty="0">
                <a:cs typeface="+mj-cs"/>
              </a:rPr>
              <a:t>มีทุกเดือน คิดว่าทำให้บางครั้งหัวข้อซ้ำกันหรือคล้ายกันบ่อย </a:t>
            </a:r>
            <a:r>
              <a:rPr lang="en-US" dirty="0">
                <a:cs typeface="+mj-cs"/>
              </a:rPr>
              <a:t>journal club </a:t>
            </a:r>
            <a:r>
              <a:rPr lang="th-TH" dirty="0">
                <a:cs typeface="+mj-cs"/>
              </a:rPr>
              <a:t>น่าจะมีการสอนการ </a:t>
            </a:r>
            <a:r>
              <a:rPr lang="en-US" dirty="0">
                <a:cs typeface="+mj-cs"/>
              </a:rPr>
              <a:t>appraise </a:t>
            </a:r>
            <a:r>
              <a:rPr lang="th-TH" dirty="0">
                <a:cs typeface="+mj-cs"/>
              </a:rPr>
              <a:t>ก่อนในช่วงต้นปี เนื่องจากบางโรงเรียนแพทย์ ก็ไม่ได้สอนเรื่องนี้มากนัก </a:t>
            </a:r>
            <a:r>
              <a:rPr lang="en-US" dirty="0">
                <a:cs typeface="+mj-cs"/>
              </a:rPr>
              <a:t>CPC </a:t>
            </a:r>
            <a:r>
              <a:rPr lang="th-TH" dirty="0">
                <a:cs typeface="+mj-cs"/>
              </a:rPr>
              <a:t>ดูไม่ค่อยน่าสนใจ ส่วนนึงเพราะความรู้ทาง </a:t>
            </a:r>
            <a:r>
              <a:rPr lang="en-US" dirty="0" err="1">
                <a:cs typeface="+mj-cs"/>
              </a:rPr>
              <a:t>patho</a:t>
            </a:r>
            <a:r>
              <a:rPr lang="en-US" dirty="0">
                <a:cs typeface="+mj-cs"/>
              </a:rPr>
              <a:t> </a:t>
            </a:r>
            <a:r>
              <a:rPr lang="th-TH" dirty="0">
                <a:cs typeface="+mj-cs"/>
              </a:rPr>
              <a:t>อาจจะน้อยไปแล้ว และไม่ได้ให้ความสำคัญมาก และเหมือนใช้ </a:t>
            </a:r>
            <a:r>
              <a:rPr lang="en-US" dirty="0" err="1">
                <a:cs typeface="+mj-cs"/>
              </a:rPr>
              <a:t>patho</a:t>
            </a:r>
            <a:r>
              <a:rPr lang="en-US" dirty="0">
                <a:cs typeface="+mj-cs"/>
              </a:rPr>
              <a:t> </a:t>
            </a:r>
            <a:r>
              <a:rPr lang="th-TH" dirty="0">
                <a:cs typeface="+mj-cs"/>
              </a:rPr>
              <a:t>แค่เพื่อให้ได้คำตอบของเคส</a:t>
            </a:r>
          </a:p>
          <a:p>
            <a:pPr marL="324000">
              <a:spcAft>
                <a:spcPts val="1200"/>
              </a:spcAft>
            </a:pPr>
            <a:endParaRPr lang="th-TH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71850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DA74EA-7A47-42B5-AB55-B52E0132AE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/>
              <a:t>บรรยากาศการทำงานระหว่างการศึกษาอายุรศาสตร์ โรงพยาบาลพระปกเกล้า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4365C24-2EC9-49AF-8DA5-88BFC81B2C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7784697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10B35B-51DE-408D-94C0-F52FA644A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/>
              <a:t>บรรยากาศการทำงาน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5A91F2F-4D3A-472B-A66E-0B4A7722CB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7170" name="Picture 2" descr="Forms response chart. Question title: บรรยากาศการทำงาน. Number of responses: .">
            <a:extLst>
              <a:ext uri="{FF2B5EF4-FFF2-40B4-BE49-F238E27FC236}">
                <a16:creationId xmlns:a16="http://schemas.microsoft.com/office/drawing/2014/main" xmlns="" id="{C94E8805-CAAB-4037-AD09-C81AD065F4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447675"/>
            <a:ext cx="12192000" cy="596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340139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A06C63-AF11-4FD2-9965-CCC58FC76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ข้อเสนอแนะเกี่ยวกับการทำงานในโรงพยาบาลพระปกเกล้า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923E579-AFA0-4C4D-A420-CBB3CCEB2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>
                <a:cs typeface="+mj-cs"/>
              </a:rPr>
              <a:t>จัด </a:t>
            </a:r>
            <a:r>
              <a:rPr lang="en-US" dirty="0">
                <a:cs typeface="+mj-cs"/>
              </a:rPr>
              <a:t>OPD </a:t>
            </a:r>
            <a:r>
              <a:rPr lang="th-TH" dirty="0">
                <a:cs typeface="+mj-cs"/>
              </a:rPr>
              <a:t>โรคเฉพาะ เช่น </a:t>
            </a:r>
            <a:r>
              <a:rPr lang="en-US" dirty="0">
                <a:cs typeface="+mj-cs"/>
              </a:rPr>
              <a:t>NCD TB </a:t>
            </a:r>
            <a:r>
              <a:rPr lang="th-TH" dirty="0">
                <a:cs typeface="+mj-cs"/>
              </a:rPr>
              <a:t>ให้เป็นระบบ มีสมุดประจำตัวผู้ป่วย </a:t>
            </a:r>
            <a:r>
              <a:rPr lang="en-US" dirty="0">
                <a:cs typeface="+mj-cs"/>
              </a:rPr>
              <a:t>checklist </a:t>
            </a:r>
            <a:r>
              <a:rPr lang="th-TH" dirty="0">
                <a:cs typeface="+mj-cs"/>
              </a:rPr>
              <a:t>ในการประเมินผู้ป่วย ให้เป็นแบบอย่างในการออกไปทำงานในอนาคต</a:t>
            </a:r>
          </a:p>
          <a:p>
            <a:r>
              <a:rPr lang="th-TH" dirty="0">
                <a:cs typeface="+mj-cs"/>
              </a:rPr>
              <a:t>ทำให้ดีที่สุดเท่าที่ ทรัพยาการพึงมี</a:t>
            </a:r>
          </a:p>
          <a:p>
            <a:endParaRPr lang="th-TH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4491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9218E7-74DF-41A0-BE2F-BFA1D7909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คุณสมบัติของอาจารย์ผู้ให้การฝึกอบรมมีความเหมาะสมหรือไม่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F6ED7A7-FD3D-4797-8006-AE98564DB2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/>
          </a:p>
        </p:txBody>
      </p:sp>
      <p:pic>
        <p:nvPicPr>
          <p:cNvPr id="8194" name="Picture 2" descr="Forms response chart. Question title: ท่านคิดว่าคุณสมบัติของอาจารย์ผู้ให้การฝึกอบรมมีความเหมาะสมหรือไม่. Number of responses: 24 responses.">
            <a:extLst>
              <a:ext uri="{FF2B5EF4-FFF2-40B4-BE49-F238E27FC236}">
                <a16:creationId xmlns:a16="http://schemas.microsoft.com/office/drawing/2014/main" xmlns="" id="{80A75026-197B-4FE2-8677-50EDEEAB39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459105"/>
            <a:ext cx="12192000" cy="579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1542E1C-EA64-4B11-892C-9D7FB7576AF0}"/>
              </a:ext>
            </a:extLst>
          </p:cNvPr>
          <p:cNvSpPr txBox="1"/>
          <p:nvPr/>
        </p:nvSpPr>
        <p:spPr>
          <a:xfrm>
            <a:off x="1458309" y="5528768"/>
            <a:ext cx="23043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/>
              <a:t>เหมาะสมน้อยที่สุด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3F641B7-B269-4C8D-93F8-732B1827248F}"/>
              </a:ext>
            </a:extLst>
          </p:cNvPr>
          <p:cNvSpPr txBox="1"/>
          <p:nvPr/>
        </p:nvSpPr>
        <p:spPr>
          <a:xfrm>
            <a:off x="9960656" y="5528768"/>
            <a:ext cx="23043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/>
              <a:t>เหมาะสมมากที่สุด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0477BA64-7E87-4D02-A133-ADF8C7A47EBE}"/>
              </a:ext>
            </a:extLst>
          </p:cNvPr>
          <p:cNvSpPr txBox="1"/>
          <p:nvPr/>
        </p:nvSpPr>
        <p:spPr>
          <a:xfrm>
            <a:off x="3791607" y="5528768"/>
            <a:ext cx="23043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/>
              <a:t>เหมาะสมน้อย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74AD029-D942-4733-BF88-DA852D900592}"/>
              </a:ext>
            </a:extLst>
          </p:cNvPr>
          <p:cNvSpPr txBox="1"/>
          <p:nvPr/>
        </p:nvSpPr>
        <p:spPr>
          <a:xfrm>
            <a:off x="6096000" y="5528768"/>
            <a:ext cx="23043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/>
              <a:t>ปานกลาง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F41A8BA8-337D-4E61-AD81-E3002ACF6F7C}"/>
              </a:ext>
            </a:extLst>
          </p:cNvPr>
          <p:cNvSpPr txBox="1"/>
          <p:nvPr/>
        </p:nvSpPr>
        <p:spPr>
          <a:xfrm>
            <a:off x="8210244" y="5528768"/>
            <a:ext cx="23043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/>
              <a:t>เหมาะสมมาก</a:t>
            </a:r>
          </a:p>
        </p:txBody>
      </p:sp>
    </p:spTree>
    <p:extLst>
      <p:ext uri="{BB962C8B-B14F-4D97-AF65-F5344CB8AC3E}">
        <p14:creationId xmlns:p14="http://schemas.microsoft.com/office/powerpoint/2010/main" xmlns="" val="26173191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0E1B5D-4A19-4683-A3A3-58BA0CAB4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ภาพรวมอาจารย์ที่ท่านคิดว่าดีมากที่สุดในด้านการเรียนการสอนแพทย์ประจำบ้าน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xmlns="" id="{39F269B4-E806-4321-8E84-4D0E386499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26629641"/>
              </p:ext>
            </p:extLst>
          </p:nvPr>
        </p:nvGraphicFramePr>
        <p:xfrm>
          <a:off x="1854550" y="1177159"/>
          <a:ext cx="8482899" cy="53157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754226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1B4B76-7F02-4EED-929D-01A7B7405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73C8DFC-1BDC-4FB7-818A-28FBEF249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1026" name="Picture 2" descr="Forms response chart. Question title: ท่านมีความสุขในการทำงานเป็นอายุรแพทย์หรือไม่. Number of responses: 24 responses.">
            <a:extLst>
              <a:ext uri="{FF2B5EF4-FFF2-40B4-BE49-F238E27FC236}">
                <a16:creationId xmlns:a16="http://schemas.microsoft.com/office/drawing/2014/main" xmlns="" id="{66EFDB76-BFE3-43EF-A1C3-FB27C44FEB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30225"/>
            <a:ext cx="12192000" cy="579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AD8CEC8-6682-4658-B7ED-41B79D1A0935}"/>
              </a:ext>
            </a:extLst>
          </p:cNvPr>
          <p:cNvSpPr txBox="1"/>
          <p:nvPr/>
        </p:nvSpPr>
        <p:spPr>
          <a:xfrm>
            <a:off x="1828800" y="5528768"/>
            <a:ext cx="19339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/>
              <a:t>น้อยที่สุด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A004642B-5DA2-4632-958C-C326AA9BC6E9}"/>
              </a:ext>
            </a:extLst>
          </p:cNvPr>
          <p:cNvSpPr txBox="1"/>
          <p:nvPr/>
        </p:nvSpPr>
        <p:spPr>
          <a:xfrm>
            <a:off x="10514637" y="5528768"/>
            <a:ext cx="17504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/>
              <a:t>มากที่สุด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20DD003-3145-4264-A404-DE8A2A74FB98}"/>
              </a:ext>
            </a:extLst>
          </p:cNvPr>
          <p:cNvSpPr txBox="1"/>
          <p:nvPr/>
        </p:nvSpPr>
        <p:spPr>
          <a:xfrm>
            <a:off x="4246179" y="5528768"/>
            <a:ext cx="1849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/>
              <a:t>น้อย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4E5F85CD-DD64-40CB-8B89-1C4B4BFAF2E3}"/>
              </a:ext>
            </a:extLst>
          </p:cNvPr>
          <p:cNvSpPr txBox="1"/>
          <p:nvPr/>
        </p:nvSpPr>
        <p:spPr>
          <a:xfrm>
            <a:off x="6096000" y="5528768"/>
            <a:ext cx="23043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/>
              <a:t>ปานกลาง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172AC0A8-C3BE-46BE-B7E0-0099827299F6}"/>
              </a:ext>
            </a:extLst>
          </p:cNvPr>
          <p:cNvSpPr txBox="1"/>
          <p:nvPr/>
        </p:nvSpPr>
        <p:spPr>
          <a:xfrm>
            <a:off x="8692055" y="5528768"/>
            <a:ext cx="18225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/>
              <a:t>มาก</a:t>
            </a:r>
          </a:p>
        </p:txBody>
      </p:sp>
    </p:spTree>
    <p:extLst>
      <p:ext uri="{BB962C8B-B14F-4D97-AF65-F5344CB8AC3E}">
        <p14:creationId xmlns:p14="http://schemas.microsoft.com/office/powerpoint/2010/main" xmlns="" val="2265820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84283BD-FEB4-4577-85BE-B255C721E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สิ่งที่ทำให้ท่านมีความสุขในการทำงานอายุรศาสตร์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AF499F9-4649-4B94-97A4-A6821E2FAB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>
                <a:cs typeface="+mj-cs"/>
              </a:rPr>
              <a:t>รู้สึกว่าตนเองความรู้กว้าง มีวินัยในการทำงาน มีเพื่อนที่จริงใจ</a:t>
            </a:r>
          </a:p>
          <a:p>
            <a:r>
              <a:rPr lang="th-TH" dirty="0">
                <a:cs typeface="+mj-cs"/>
              </a:rPr>
              <a:t>ดูแลคนไข้ครอบคลุม</a:t>
            </a:r>
          </a:p>
          <a:p>
            <a:r>
              <a:rPr lang="th-TH" dirty="0">
                <a:cs typeface="+mj-cs"/>
              </a:rPr>
              <a:t>องค์ความรู้ที่ต่อยอดได้ไม่มีที่สิ้นสุด</a:t>
            </a:r>
          </a:p>
          <a:p>
            <a:r>
              <a:rPr lang="th-TH" dirty="0">
                <a:cs typeface="+mj-cs"/>
              </a:rPr>
              <a:t>คนไข้​หายป่วย​ รอดชีวิต</a:t>
            </a:r>
          </a:p>
          <a:p>
            <a:r>
              <a:rPr lang="th-TH" dirty="0">
                <a:cs typeface="+mj-cs"/>
              </a:rPr>
              <a:t>ผู้ป่วยเปลี่นแปลงตลอดเวา</a:t>
            </a:r>
          </a:p>
          <a:p>
            <a:r>
              <a:rPr lang="th-TH" dirty="0">
                <a:cs typeface="+mj-cs"/>
              </a:rPr>
              <a:t>คนไข้อาการดีขึ้น มีความรู้ในการดูแลตนเอง</a:t>
            </a:r>
          </a:p>
          <a:p>
            <a:r>
              <a:rPr lang="th-TH" dirty="0">
                <a:cs typeface="+mj-cs"/>
              </a:rPr>
              <a:t>ดูแลผู้ป่วย</a:t>
            </a:r>
          </a:p>
          <a:p>
            <a:endParaRPr lang="th-TH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59458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3D6946-0A4A-4945-B2D3-B2C060F32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สิ่งที่ทำให้ท่านมีความสุขในการทำงานอายุรศาสตร์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D6C0D76-EE28-4EA1-9C5D-B68C086204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>
                <a:cs typeface="+mj-cs"/>
              </a:rPr>
              <a:t>สนุกกับการดูเคส และทำ หัตถการ</a:t>
            </a:r>
          </a:p>
          <a:p>
            <a:r>
              <a:rPr lang="th-TH" dirty="0">
                <a:cs typeface="+mj-cs"/>
              </a:rPr>
              <a:t>ได้ใช้ความรู้ที่เรียนหลายๆสาขาในการดูเคส</a:t>
            </a:r>
          </a:p>
          <a:p>
            <a:r>
              <a:rPr lang="th-TH" dirty="0">
                <a:cs typeface="+mj-cs"/>
              </a:rPr>
              <a:t>สิ่งแวดล้อม และ เพื่อนร่วมงาน</a:t>
            </a:r>
          </a:p>
          <a:p>
            <a:r>
              <a:rPr lang="th-TH" dirty="0">
                <a:cs typeface="+mj-cs"/>
              </a:rPr>
              <a:t>ได้เห็นคนไข้ที่ดูแลดีขึ้น กลับบ้านได้ มา</a:t>
            </a:r>
            <a:r>
              <a:rPr lang="en-US" dirty="0">
                <a:cs typeface="+mj-cs"/>
              </a:rPr>
              <a:t>F/U</a:t>
            </a:r>
          </a:p>
          <a:p>
            <a:r>
              <a:rPr lang="th-TH" dirty="0">
                <a:cs typeface="+mj-cs"/>
              </a:rPr>
              <a:t>ได้ดูแลคนไข้ในองค์รวมทุกๆด้าน</a:t>
            </a:r>
          </a:p>
          <a:p>
            <a:r>
              <a:rPr lang="th-TH" dirty="0">
                <a:cs typeface="+mj-cs"/>
              </a:rPr>
              <a:t>ได้ใช้ความรู้ที่เรียนมาช่วยเหลือผู้ป่วย</a:t>
            </a:r>
          </a:p>
          <a:p>
            <a:r>
              <a:rPr lang="th-TH" dirty="0">
                <a:cs typeface="+mj-cs"/>
              </a:rPr>
              <a:t>การที่เห็นคนไข้ดีขึ้นจากโรค</a:t>
            </a:r>
          </a:p>
          <a:p>
            <a:endParaRPr lang="th-TH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6018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A8E14C-ADDB-4360-AB8C-C2BF47590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A541A9B-6E1B-4496-85F4-4D6F2F00EB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1026" name="Picture 2" descr="Forms response chart. Question title: ปีที่จบการศึกษา (พ.ศ.). Number of responses: 24 responses.">
            <a:extLst>
              <a:ext uri="{FF2B5EF4-FFF2-40B4-BE49-F238E27FC236}">
                <a16:creationId xmlns:a16="http://schemas.microsoft.com/office/drawing/2014/main" xmlns="" id="{3786951C-3068-4065-811B-D0ECC02448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30225"/>
            <a:ext cx="12192000" cy="579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616054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48D99B-505A-45A1-A7D3-65CFC0EEB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สิ่งที่ทำให้ท่านไม่มีความสุขในการทำงานอายุรศาสตร์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0F5FDE1-A917-4F2C-ADB1-ACCA18FF42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h-TH" dirty="0">
                <a:cs typeface="+mj-cs"/>
              </a:rPr>
              <a:t>ไม่สามารถสร้างสมดุลระหว่างการทำงานและด้านอื่นๆ ในชีวิตได้ ถูกต่อว่าหรือปฏิบัติด้วยอย่างไม่เหมาะสมโดยไม่มีโอกาสชี้แจงหรืออธิบายเหตุผล ต้องให้การรักษาหรือการดูแลที่ต่ำกว่ามาตรฐานมากเพราะข้อจำกัดที่สมควรได้รับการแก้ไขแต่ก็ไม่ได้รับการแก้ไข </a:t>
            </a:r>
          </a:p>
          <a:p>
            <a:r>
              <a:rPr lang="th-TH" dirty="0">
                <a:cs typeface="+mj-cs"/>
              </a:rPr>
              <a:t>ภาระงานเยอะ </a:t>
            </a:r>
          </a:p>
          <a:p>
            <a:r>
              <a:rPr lang="th-TH" dirty="0">
                <a:cs typeface="+mj-cs"/>
              </a:rPr>
              <a:t>ภาระงานจากผู้อื่น </a:t>
            </a:r>
          </a:p>
          <a:p>
            <a:r>
              <a:rPr lang="th-TH" dirty="0">
                <a:cs typeface="+mj-cs"/>
              </a:rPr>
              <a:t>งานหนัก​ คนไข้เยอะ </a:t>
            </a:r>
          </a:p>
          <a:p>
            <a:r>
              <a:rPr lang="th-TH" dirty="0">
                <a:cs typeface="+mj-cs"/>
              </a:rPr>
              <a:t>ไม่มี </a:t>
            </a:r>
          </a:p>
          <a:p>
            <a:r>
              <a:rPr lang="th-TH" dirty="0">
                <a:cs typeface="+mj-cs"/>
              </a:rPr>
              <a:t>จำนวนคนไข้ กับเวลาไม่สัมพันธ์กัน </a:t>
            </a:r>
          </a:p>
          <a:p>
            <a:r>
              <a:rPr lang="th-TH" dirty="0">
                <a:cs typeface="+mj-cs"/>
              </a:rPr>
              <a:t>ระบบงานราชการ และการเมืองในรพ. </a:t>
            </a:r>
          </a:p>
          <a:p>
            <a:r>
              <a:rPr lang="th-TH" dirty="0">
                <a:cs typeface="+mj-cs"/>
              </a:rPr>
              <a:t>ปริมาณภาระงาน+เวร </a:t>
            </a:r>
          </a:p>
          <a:p>
            <a:r>
              <a:rPr lang="en-US" dirty="0">
                <a:cs typeface="+mj-cs"/>
              </a:rPr>
              <a:t>workload </a:t>
            </a:r>
            <a:r>
              <a:rPr lang="th-TH" dirty="0">
                <a:cs typeface="+mj-cs"/>
              </a:rPr>
              <a:t>ที่ดูเหมือนจะเพิ่มขึ้นเรื่อยๆ ต้องทำงานแข่งกับเวลาทำให้บางครั้งผิดพลาดหรือดูแลผู้ป่วยได้ไม่ดีพอ </a:t>
            </a:r>
          </a:p>
          <a:p>
            <a:r>
              <a:rPr lang="th-TH" dirty="0">
                <a:cs typeface="+mj-cs"/>
              </a:rPr>
              <a:t>การมีคนไข้ที่มากเกินไป </a:t>
            </a:r>
          </a:p>
          <a:p>
            <a:r>
              <a:rPr lang="th-TH" dirty="0">
                <a:cs typeface="+mj-cs"/>
              </a:rPr>
              <a:t>ภาระงานที่มาก </a:t>
            </a:r>
          </a:p>
        </p:txBody>
      </p:sp>
    </p:spTree>
    <p:extLst>
      <p:ext uri="{BB962C8B-B14F-4D97-AF65-F5344CB8AC3E}">
        <p14:creationId xmlns:p14="http://schemas.microsoft.com/office/powerpoint/2010/main" xmlns="" val="42521639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FDB793-DCD3-4094-95FA-EF3FAB11E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ข้อเสนอแนะที่อยากให้ภาควิชาเพิ่มในหลักสูตรเพื่อให้แพทย์ประจำบ้านที่จบออกไปปฏิบัติงานได้ดีขึ้น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FBC76B-3BA7-430C-93D5-9EB3456FC3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cs typeface="+mj-cs"/>
              </a:rPr>
              <a:t>Conference </a:t>
            </a:r>
            <a:r>
              <a:rPr lang="th-TH" dirty="0">
                <a:cs typeface="+mj-cs"/>
              </a:rPr>
              <a:t>ในประเด็นการดูแลผู้ป่วย </a:t>
            </a:r>
            <a:r>
              <a:rPr lang="en-US" dirty="0">
                <a:cs typeface="+mj-cs"/>
              </a:rPr>
              <a:t>OPD setting </a:t>
            </a:r>
            <a:r>
              <a:rPr lang="th-TH" dirty="0">
                <a:cs typeface="+mj-cs"/>
              </a:rPr>
              <a:t>เช่น </a:t>
            </a:r>
            <a:r>
              <a:rPr lang="en-US" dirty="0">
                <a:cs typeface="+mj-cs"/>
              </a:rPr>
              <a:t>rheumatoid arthritis, thyroid disease, poor controlled DM</a:t>
            </a:r>
          </a:p>
          <a:p>
            <a:r>
              <a:rPr lang="th-TH" dirty="0">
                <a:cs typeface="+mj-cs"/>
              </a:rPr>
              <a:t>อ่าน</a:t>
            </a:r>
            <a:r>
              <a:rPr lang="en-US" dirty="0">
                <a:cs typeface="+mj-cs"/>
              </a:rPr>
              <a:t>journal</a:t>
            </a:r>
          </a:p>
          <a:p>
            <a:r>
              <a:rPr lang="th-TH" dirty="0">
                <a:cs typeface="+mj-cs"/>
              </a:rPr>
              <a:t>การจัดการกับ </a:t>
            </a:r>
            <a:r>
              <a:rPr lang="en-US" dirty="0">
                <a:cs typeface="+mj-cs"/>
              </a:rPr>
              <a:t>difficult case </a:t>
            </a:r>
            <a:r>
              <a:rPr lang="th-TH" dirty="0">
                <a:cs typeface="+mj-cs"/>
              </a:rPr>
              <a:t>และ </a:t>
            </a:r>
            <a:r>
              <a:rPr lang="en-US" dirty="0">
                <a:cs typeface="+mj-cs"/>
              </a:rPr>
              <a:t>difficult doctor</a:t>
            </a:r>
          </a:p>
          <a:p>
            <a:r>
              <a:rPr lang="th-TH" dirty="0">
                <a:cs typeface="+mj-cs"/>
              </a:rPr>
              <a:t>ฝึกการอ่าน </a:t>
            </a:r>
            <a:r>
              <a:rPr lang="en-US" dirty="0">
                <a:cs typeface="+mj-cs"/>
              </a:rPr>
              <a:t>journal</a:t>
            </a:r>
          </a:p>
          <a:p>
            <a:r>
              <a:rPr lang="th-TH" dirty="0">
                <a:cs typeface="+mj-cs"/>
              </a:rPr>
              <a:t>วิจัย</a:t>
            </a:r>
          </a:p>
          <a:p>
            <a:r>
              <a:rPr lang="th-TH" dirty="0">
                <a:cs typeface="+mj-cs"/>
              </a:rPr>
              <a:t>ถ้าเป็นไปได้ อยากให้แพทย์พี่เลี้ยงได้มีโอกาสวนหน่วยในโรงเรียนแพทย์เหมือน </a:t>
            </a:r>
            <a:r>
              <a:rPr lang="en-US" dirty="0">
                <a:cs typeface="+mj-cs"/>
              </a:rPr>
              <a:t>resident </a:t>
            </a:r>
            <a:r>
              <a:rPr lang="th-TH" dirty="0">
                <a:cs typeface="+mj-cs"/>
              </a:rPr>
              <a:t>มากกว่านี้ เพราะความรู้ เคส หรือ </a:t>
            </a:r>
            <a:r>
              <a:rPr lang="en-US" dirty="0">
                <a:cs typeface="+mj-cs"/>
              </a:rPr>
              <a:t>practice </a:t>
            </a:r>
            <a:r>
              <a:rPr lang="th-TH" dirty="0">
                <a:cs typeface="+mj-cs"/>
              </a:rPr>
              <a:t>บางอย่างในพระปกเกล้าก็เป็นไปด้วยข้อจำกัด</a:t>
            </a:r>
          </a:p>
          <a:p>
            <a:r>
              <a:rPr lang="th-TH" dirty="0">
                <a:cs typeface="+mj-cs"/>
              </a:rPr>
              <a:t>ระบบงานคุณภาพ</a:t>
            </a:r>
          </a:p>
          <a:p>
            <a:endParaRPr lang="th-TH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29698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C1041E-A6B3-4C6A-9289-0DFCBE962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ข้อดีของการเรียนอายุรศาสตร์ที่โรงพยาบาลพระปกเกล้า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0E5056A-A189-4119-A22F-CDB780E93B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>
                <a:cs typeface="+mj-cs"/>
              </a:rPr>
              <a:t>อาจารย์เป็นกันเอง</a:t>
            </a:r>
          </a:p>
          <a:p>
            <a:r>
              <a:rPr lang="th-TH" dirty="0">
                <a:cs typeface="+mj-cs"/>
              </a:rPr>
              <a:t>ได้เรียนเคสที่หลากหลายและมี </a:t>
            </a:r>
            <a:r>
              <a:rPr lang="en-US" dirty="0">
                <a:cs typeface="+mj-cs"/>
              </a:rPr>
              <a:t>investigation </a:t>
            </a:r>
            <a:r>
              <a:rPr lang="th-TH" dirty="0">
                <a:cs typeface="+mj-cs"/>
              </a:rPr>
              <a:t>ที่ได้บทสรุปการวินิจฉัยที่ดีและระบบส่งต่อ รพ ที่สะดวก</a:t>
            </a:r>
          </a:p>
          <a:p>
            <a:r>
              <a:rPr lang="th-TH" dirty="0">
                <a:cs typeface="+mj-cs"/>
              </a:rPr>
              <a:t>เคสหลากหลาย</a:t>
            </a:r>
          </a:p>
          <a:p>
            <a:r>
              <a:rPr lang="th-TH" dirty="0">
                <a:cs typeface="+mj-cs"/>
              </a:rPr>
              <a:t>ทุกอย่างมีให้เรียน มีอาจารย์ให้ปรึกษา</a:t>
            </a:r>
          </a:p>
          <a:p>
            <a:r>
              <a:rPr lang="th-TH" dirty="0">
                <a:cs typeface="+mj-cs"/>
              </a:rPr>
              <a:t>อาจารย์เก่ง บรรยากาศการเรียนสนุก เพื่อนร่วมงานเป็นกันเอง</a:t>
            </a:r>
          </a:p>
          <a:p>
            <a:r>
              <a:rPr lang="th-TH" dirty="0">
                <a:cs typeface="+mj-cs"/>
              </a:rPr>
              <a:t>ได้เจอเคสเยอะ อ.เอาใจใส่</a:t>
            </a:r>
            <a:r>
              <a:rPr lang="en-US" dirty="0">
                <a:cs typeface="+mj-cs"/>
              </a:rPr>
              <a:t>resident </a:t>
            </a:r>
            <a:r>
              <a:rPr lang="th-TH" dirty="0">
                <a:cs typeface="+mj-cs"/>
              </a:rPr>
              <a:t>เป็นอย่างดี สามารถเอาความรู้ไปรักษาผู้ป่วยในรพ.ได้</a:t>
            </a:r>
          </a:p>
          <a:p>
            <a:r>
              <a:rPr lang="th-TH" dirty="0">
                <a:cs typeface="+mj-cs"/>
              </a:rPr>
              <a:t>แนวคิด และ การนำไปปฏิบัติ</a:t>
            </a:r>
          </a:p>
          <a:p>
            <a:r>
              <a:rPr lang="th-TH" dirty="0">
                <a:cs typeface="+mj-cs"/>
              </a:rPr>
              <a:t>อ.สอนดีเป็นกันเอง</a:t>
            </a:r>
          </a:p>
          <a:p>
            <a:endParaRPr lang="th-TH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32636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B2CE14-4961-468E-B008-A8065A563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ข้อดีของการเรียนอายุรศาสตร์ที่โรงพยาบาลพระปกเกล้า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E83D964-8045-4A84-A403-2F2AC225B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th-TH" dirty="0">
                <a:cs typeface="+mj-cs"/>
              </a:rPr>
              <a:t>การได้เจอเคสที่หลากหลาย และเป็นแพทย์คนแรกที่ต้องวินิจฉัยโรคให้ได้ โดยมีอาจารย์เก่งๆหลายๆท่านคอยช่วยให้คำปรึกษา รวมถึงได้ทำหัตถการที่จำเป็นหลายๆแบบที่ไม่ค่อยได้ทำในรร.แพทย์แต่จบออกไปอาจต้องทำเอง เช่น การแทงไลน์ เป็นต้น</a:t>
            </a:r>
          </a:p>
          <a:p>
            <a:pPr>
              <a:spcAft>
                <a:spcPts val="600"/>
              </a:spcAft>
            </a:pPr>
            <a:r>
              <a:rPr lang="th-TH" dirty="0">
                <a:cs typeface="+mj-cs"/>
              </a:rPr>
              <a:t>มีเคสที่หลากหลาย</a:t>
            </a:r>
          </a:p>
          <a:p>
            <a:pPr>
              <a:spcAft>
                <a:spcPts val="600"/>
              </a:spcAft>
            </a:pPr>
            <a:r>
              <a:rPr lang="th-TH" dirty="0">
                <a:cs typeface="+mj-cs"/>
              </a:rPr>
              <a:t>เคสเยอะ</a:t>
            </a:r>
          </a:p>
          <a:p>
            <a:pPr>
              <a:spcAft>
                <a:spcPts val="600"/>
              </a:spcAft>
            </a:pPr>
            <a:r>
              <a:rPr lang="th-TH" dirty="0">
                <a:cs typeface="+mj-cs"/>
              </a:rPr>
              <a:t>มีความอบอุ่น เป็นกันเอง เหมือนพี่น้อง</a:t>
            </a:r>
          </a:p>
          <a:p>
            <a:pPr>
              <a:spcAft>
                <a:spcPts val="600"/>
              </a:spcAft>
            </a:pPr>
            <a:r>
              <a:rPr lang="th-TH" dirty="0">
                <a:cs typeface="+mj-cs"/>
              </a:rPr>
              <a:t>ได้เห็นเคส ดูแลเคสปริมาณมาก หลากหลาย ทั้ง </a:t>
            </a:r>
            <a:r>
              <a:rPr lang="en-US" dirty="0">
                <a:cs typeface="+mj-cs"/>
              </a:rPr>
              <a:t>common </a:t>
            </a:r>
            <a:r>
              <a:rPr lang="th-TH" dirty="0">
                <a:cs typeface="+mj-cs"/>
              </a:rPr>
              <a:t>และ </a:t>
            </a:r>
            <a:r>
              <a:rPr lang="en-US" dirty="0">
                <a:cs typeface="+mj-cs"/>
              </a:rPr>
              <a:t>uncommon </a:t>
            </a:r>
            <a:r>
              <a:rPr lang="th-TH" dirty="0">
                <a:cs typeface="+mj-cs"/>
              </a:rPr>
              <a:t>ได้เรียนรู้ที่จะตัดสินใจเอง และปรึกษาเมื่อเกินความสามารถ</a:t>
            </a:r>
          </a:p>
          <a:p>
            <a:pPr>
              <a:spcAft>
                <a:spcPts val="600"/>
              </a:spcAft>
            </a:pPr>
            <a:r>
              <a:rPr lang="th-TH" dirty="0">
                <a:cs typeface="+mj-cs"/>
              </a:rPr>
              <a:t>อาจารย์ดูแลใกล้ชิด ให้คำแนะนำและปรึกษาได้</a:t>
            </a:r>
          </a:p>
          <a:p>
            <a:pPr>
              <a:spcAft>
                <a:spcPts val="600"/>
              </a:spcAft>
            </a:pPr>
            <a:r>
              <a:rPr lang="th-TH" dirty="0">
                <a:cs typeface="+mj-cs"/>
              </a:rPr>
              <a:t>ได้ฝึกแก้ไขปัญหาเฉพาะหน้า ได้ทำหัตถการด้วยตนเอง มี </a:t>
            </a:r>
            <a:r>
              <a:rPr lang="en-US" dirty="0">
                <a:cs typeface="+mj-cs"/>
              </a:rPr>
              <a:t>staff </a:t>
            </a:r>
            <a:r>
              <a:rPr lang="th-TH" dirty="0">
                <a:cs typeface="+mj-cs"/>
              </a:rPr>
              <a:t>คอยแนะนำช่วยเหลือในการดูแลคนไข้</a:t>
            </a:r>
          </a:p>
          <a:p>
            <a:pPr>
              <a:spcAft>
                <a:spcPts val="600"/>
              </a:spcAft>
            </a:pPr>
            <a:r>
              <a:rPr lang="th-TH" dirty="0">
                <a:cs typeface="+mj-cs"/>
              </a:rPr>
              <a:t>บรรยากาศการเรียนสนุก และได้ฝึกทำหัตถการเยอะ</a:t>
            </a:r>
          </a:p>
          <a:p>
            <a:pPr>
              <a:spcAft>
                <a:spcPts val="600"/>
              </a:spcAft>
            </a:pPr>
            <a:r>
              <a:rPr lang="th-TH" dirty="0">
                <a:cs typeface="+mj-cs"/>
              </a:rPr>
              <a:t>ได้เรียนรู้และมีประสบการณ์ในการดูแลผู้ป่วย</a:t>
            </a:r>
            <a:r>
              <a:rPr lang="th-TH">
                <a:cs typeface="+mj-cs"/>
              </a:rPr>
              <a:t>ที่หลากหลาย</a:t>
            </a:r>
            <a:endParaRPr lang="th-TH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0574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33B7FC-6342-4DE3-BA02-D23A528C3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9EA702-023E-491B-8130-4972456BC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2050" name="Picture 2" descr="Forms response chart. Question title: ท่านมีการศึกษาต่อหรือไม่ Sub-board. Number of responses: 24 responses.">
            <a:extLst>
              <a:ext uri="{FF2B5EF4-FFF2-40B4-BE49-F238E27FC236}">
                <a16:creationId xmlns:a16="http://schemas.microsoft.com/office/drawing/2014/main" xmlns="" id="{E7DC43DF-C895-4407-8660-1547FEE925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863600"/>
            <a:ext cx="12192000" cy="5129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10730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B6C7451-ED08-4F78-A189-D2A9F4471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EF3F13D-2819-4ED2-87A5-CE28BD933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3074" name="Picture 2" descr="Forms response chart. Question title: ท่านศึกษา Sub-board ใดต่อ. Number of responses: 19 responses.">
            <a:extLst>
              <a:ext uri="{FF2B5EF4-FFF2-40B4-BE49-F238E27FC236}">
                <a16:creationId xmlns:a16="http://schemas.microsoft.com/office/drawing/2014/main" xmlns="" id="{DF9A0EB9-139B-48E3-95C1-248785F3CA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863600"/>
            <a:ext cx="12192000" cy="5129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28206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xmlns="" id="{3A6CE0B7-F457-4637-8649-335924E920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316134526"/>
              </p:ext>
            </p:extLst>
          </p:nvPr>
        </p:nvGraphicFramePr>
        <p:xfrm>
          <a:off x="1030014" y="85725"/>
          <a:ext cx="10515600" cy="6686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728367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A2DE47-B226-48EB-93B3-A32190E42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E2CD91A-B996-40B9-8822-0576E9F49A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xmlns="" id="{4B6C3EEC-DCBC-4A9B-9AFB-36BBFCBFB3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019539260"/>
              </p:ext>
            </p:extLst>
          </p:nvPr>
        </p:nvGraphicFramePr>
        <p:xfrm>
          <a:off x="548640" y="681037"/>
          <a:ext cx="9997440" cy="57277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542273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A33BCB-F0ED-4625-8912-D0D7913ED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/>
              <a:t>การทำงานหลังจากสำเร็จการศึกษา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xmlns="" id="{3DE29A1F-F292-48BB-820D-573009C0DB2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621764049"/>
              </p:ext>
            </p:extLst>
          </p:nvPr>
        </p:nvGraphicFramePr>
        <p:xfrm>
          <a:off x="756745" y="1545021"/>
          <a:ext cx="10699531" cy="40675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66C7534-9A12-45EA-8B9F-11DFB26F6754}"/>
              </a:ext>
            </a:extLst>
          </p:cNvPr>
          <p:cNvSpPr txBox="1"/>
          <p:nvPr/>
        </p:nvSpPr>
        <p:spPr>
          <a:xfrm>
            <a:off x="10195034" y="914400"/>
            <a:ext cx="1650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 = 24</a:t>
            </a:r>
            <a:endParaRPr lang="th-TH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D178A06-6BF0-4716-A24B-E32F98162AF2}"/>
              </a:ext>
            </a:extLst>
          </p:cNvPr>
          <p:cNvSpPr/>
          <p:nvPr/>
        </p:nvSpPr>
        <p:spPr>
          <a:xfrm rot="19777710">
            <a:off x="-133033" y="5734540"/>
            <a:ext cx="26484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1800" dirty="0"/>
              <a:t>ท่านมีความมั่นใจในการเป็นอายุรแพทย์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8184377-380D-4164-AC59-3218E884A1EA}"/>
              </a:ext>
            </a:extLst>
          </p:cNvPr>
          <p:cNvSpPr/>
          <p:nvPr/>
        </p:nvSpPr>
        <p:spPr>
          <a:xfrm rot="19777710">
            <a:off x="974444" y="5666212"/>
            <a:ext cx="27270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1800" dirty="0"/>
              <a:t>วินิจฉัยและดูแลรักษาผู้ป่วยได้ด้วยตนเอง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BB9A4EC-2CE5-43C4-86C3-68C1C7B00878}"/>
              </a:ext>
            </a:extLst>
          </p:cNvPr>
          <p:cNvSpPr/>
          <p:nvPr/>
        </p:nvSpPr>
        <p:spPr>
          <a:xfrm rot="19777710">
            <a:off x="1737393" y="5786973"/>
            <a:ext cx="32047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1800" dirty="0"/>
              <a:t>ส่วนร่วมในงานคุณภาพของโรงพยาบาลเช่น HA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3F7C42B9-C7A0-427B-9A77-3AA88AAB5E09}"/>
              </a:ext>
            </a:extLst>
          </p:cNvPr>
          <p:cNvSpPr/>
          <p:nvPr/>
        </p:nvSpPr>
        <p:spPr>
          <a:xfrm rot="19777710">
            <a:off x="2900072" y="5800266"/>
            <a:ext cx="32480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1800" dirty="0"/>
              <a:t>สอนแพทย์ นิสิตแพทย์และบุคลากรทางการแพทย์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054A839F-8F93-4825-AEE4-A122D70D86FC}"/>
              </a:ext>
            </a:extLst>
          </p:cNvPr>
          <p:cNvSpPr/>
          <p:nvPr/>
        </p:nvSpPr>
        <p:spPr>
          <a:xfrm rot="19630760">
            <a:off x="6411433" y="5230373"/>
            <a:ext cx="625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1800" dirty="0"/>
              <a:t>ทำวิจัย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5B1CDC8D-A1FB-4086-A21D-6484BF61B05E}"/>
              </a:ext>
            </a:extLst>
          </p:cNvPr>
          <p:cNvSpPr/>
          <p:nvPr/>
        </p:nvSpPr>
        <p:spPr>
          <a:xfrm rot="19630760">
            <a:off x="7620637" y="5286341"/>
            <a:ext cx="8290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1800" dirty="0"/>
              <a:t>ดูแลผู้ป่วย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C6A1C5BB-2690-4831-8BF7-B2723A93A63A}"/>
              </a:ext>
            </a:extLst>
          </p:cNvPr>
          <p:cNvSpPr/>
          <p:nvPr/>
        </p:nvSpPr>
        <p:spPr>
          <a:xfrm rot="19630760">
            <a:off x="7496633" y="5618403"/>
            <a:ext cx="2382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1800" dirty="0"/>
              <a:t>ใช้ความรู้เรื่อง palliative care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A1D98BE0-7E46-4974-9D39-8169269705BE}"/>
              </a:ext>
            </a:extLst>
          </p:cNvPr>
          <p:cNvSpPr/>
          <p:nvPr/>
        </p:nvSpPr>
        <p:spPr>
          <a:xfrm rot="19630760">
            <a:off x="9106657" y="5559428"/>
            <a:ext cx="19527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1800" dirty="0"/>
              <a:t>ดูแลงานเวชระเบียน ICD10</a:t>
            </a:r>
          </a:p>
        </p:txBody>
      </p:sp>
    </p:spTree>
    <p:extLst>
      <p:ext uri="{BB962C8B-B14F-4D97-AF65-F5344CB8AC3E}">
        <p14:creationId xmlns:p14="http://schemas.microsoft.com/office/powerpoint/2010/main" xmlns="" val="1480428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93EE22-506C-490C-9A82-9356997D8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ข้อเสนอแนะในการทำงานหลังจากสำเร็จการศึกษา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28A1ECF-5EAA-4AF2-9374-245BB8EBE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พระปกเกล้าอาจารย์น่ารักมากครับ</a:t>
            </a:r>
          </a:p>
          <a:p>
            <a:r>
              <a:rPr lang="th-TH" dirty="0"/>
              <a:t>ทบทวนความรู้ ติดตาม </a:t>
            </a:r>
            <a:r>
              <a:rPr lang="en-US" dirty="0"/>
              <a:t>journal </a:t>
            </a:r>
            <a:r>
              <a:rPr lang="th-TH" dirty="0"/>
              <a:t>ตลอดเวลา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2455472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5D89D6-12D7-4CAC-B1A3-31BC5D0604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/>
              <a:t>กิจกรรมวิชาการในหลักสูตรการเรียนการสอนที่โรงพยาบาลพระปกเกล้า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C7EF84C-BC8F-4DDF-94F8-535398BDA0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193426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942</Words>
  <Application>Microsoft Office PowerPoint</Application>
  <PresentationFormat>กำหนดเอง</PresentationFormat>
  <Paragraphs>106</Paragraphs>
  <Slides>23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23</vt:i4>
      </vt:variant>
    </vt:vector>
  </HeadingPairs>
  <TitlesOfParts>
    <vt:vector size="24" baseType="lpstr">
      <vt:lpstr>Office Theme</vt:lpstr>
      <vt:lpstr>การประเมินจากผู้จบการฝึกอบรม</vt:lpstr>
      <vt:lpstr>ภาพนิ่ง 2</vt:lpstr>
      <vt:lpstr>ภาพนิ่ง 3</vt:lpstr>
      <vt:lpstr>ภาพนิ่ง 4</vt:lpstr>
      <vt:lpstr>ภาพนิ่ง 5</vt:lpstr>
      <vt:lpstr>ภาพนิ่ง 6</vt:lpstr>
      <vt:lpstr>การทำงานหลังจากสำเร็จการศึกษา</vt:lpstr>
      <vt:lpstr>ข้อเสนอแนะในการทำงานหลังจากสำเร็จการศึกษา</vt:lpstr>
      <vt:lpstr>กิจกรรมวิชาการในหลักสูตรการเรียนการสอนที่โรงพยาบาลพระปกเกล้า</vt:lpstr>
      <vt:lpstr>กิจกรรมวิชาการที่จัดให้ท่านคิดว่ามีความเหมาะสมหรือไม่</vt:lpstr>
      <vt:lpstr>ความเห็นเพิ่มเติมเกี่ยวกับกิจกรรมวิชาการ</vt:lpstr>
      <vt:lpstr>บรรยากาศการทำงานระหว่างการศึกษาอายุรศาสตร์ โรงพยาบาลพระปกเกล้า</vt:lpstr>
      <vt:lpstr>บรรยากาศการทำงาน</vt:lpstr>
      <vt:lpstr>ข้อเสนอแนะเกี่ยวกับการทำงานในโรงพยาบาลพระปกเกล้า</vt:lpstr>
      <vt:lpstr>คุณสมบัติของอาจารย์ผู้ให้การฝึกอบรมมีความเหมาะสมหรือไม่</vt:lpstr>
      <vt:lpstr>ภาพรวมอาจารย์ที่ท่านคิดว่าดีมากที่สุดในด้านการเรียนการสอนแพทย์ประจำบ้าน</vt:lpstr>
      <vt:lpstr>ภาพนิ่ง 17</vt:lpstr>
      <vt:lpstr>สิ่งที่ทำให้ท่านมีความสุขในการทำงานอายุรศาสตร์</vt:lpstr>
      <vt:lpstr>สิ่งที่ทำให้ท่านมีความสุขในการทำงานอายุรศาสตร์</vt:lpstr>
      <vt:lpstr>สิ่งที่ทำให้ท่านไม่มีความสุขในการทำงานอายุรศาสตร์</vt:lpstr>
      <vt:lpstr>ข้อเสนอแนะที่อยากให้ภาควิชาเพิ่มในหลักสูตรเพื่อให้แพทย์ประจำบ้านที่จบออกไปปฏิบัติงานได้ดีขึ้น</vt:lpstr>
      <vt:lpstr>ข้อดีของการเรียนอายุรศาสตร์ที่โรงพยาบาลพระปกเกล้า</vt:lpstr>
      <vt:lpstr>ข้อดีของการเรียนอายุรศาสตร์ที่โรงพยาบาลพระปกเกล้า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การประเมินจากผู้จบการฝึกอบรม</dc:title>
  <dc:creator>theerapat orprayoon</dc:creator>
  <cp:lastModifiedBy>DELL</cp:lastModifiedBy>
  <cp:revision>9</cp:revision>
  <dcterms:created xsi:type="dcterms:W3CDTF">2019-12-14T16:25:51Z</dcterms:created>
  <dcterms:modified xsi:type="dcterms:W3CDTF">2019-12-27T03:15:39Z</dcterms:modified>
</cp:coreProperties>
</file>