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file:///C:\Users\Theerapat\Google%20Drive\PPK%20work%209.8.62\WFME\Excel\&#3585;&#3634;&#3619;&#3611;&#3619;&#3632;&#3648;&#3617;&#3636;&#3609;&#3612;&#3621;&#3585;&#3634;&#3619;&#3613;&#3638;&#3585;&#3629;&#3610;&#3619;&#3617;&#3650;&#3604;&#3618;&#3612;&#3641;&#3657;&#3610;&#3633;&#3591;&#3588;&#3633;&#3610;&#3610;&#3633;&#3597;&#3594;&#3634;&#3586;&#3629;&#3591;&#3629;&#3634;&#3618;&#3640;&#3649;&#3614;&#3607;&#3618;&#3660;&#3607;&#3637;&#3656;&#3592;&#3610;&#3585;&#3634;&#3619;&#3613;&#3638;&#3585;&#3629;&#3610;&#3619;&#3617;&#3611;&#3637;&#3585;&#3634;&#3619;&#3624;&#3638;&#3585;&#3625;&#3634;%20(Responses).xlsx" TargetMode="External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th-TH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'Form Responses 1'!$J$12</c:f>
              <c:strCache>
                <c:ptCount val="1"/>
                <c:pt idx="0">
                  <c:v>ต้องปรับปรุง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1'!$K$12:$O$12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77-4AF9-AB31-453D80C3C2D3}"/>
            </c:ext>
          </c:extLst>
        </c:ser>
        <c:ser>
          <c:idx val="1"/>
          <c:order val="1"/>
          <c:tx>
            <c:strRef>
              <c:f>'Form Responses 1'!$J$13</c:f>
              <c:strCache>
                <c:ptCount val="1"/>
                <c:pt idx="0">
                  <c:v>พอใช้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1'!$K$13:$O$13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177-4AF9-AB31-453D80C3C2D3}"/>
            </c:ext>
          </c:extLst>
        </c:ser>
        <c:ser>
          <c:idx val="2"/>
          <c:order val="2"/>
          <c:tx>
            <c:strRef>
              <c:f>'Form Responses 1'!$J$14</c:f>
              <c:strCache>
                <c:ptCount val="1"/>
                <c:pt idx="0">
                  <c:v>ปานกลาง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1'!$K$14:$O$14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77-4AF9-AB31-453D80C3C2D3}"/>
            </c:ext>
          </c:extLst>
        </c:ser>
        <c:ser>
          <c:idx val="3"/>
          <c:order val="3"/>
          <c:tx>
            <c:strRef>
              <c:f>'Form Responses 1'!$J$15</c:f>
              <c:strCache>
                <c:ptCount val="1"/>
                <c:pt idx="0">
                  <c:v>ดีมาก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1'!$K$15:$O$15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177-4AF9-AB31-453D80C3C2D3}"/>
            </c:ext>
          </c:extLst>
        </c:ser>
        <c:ser>
          <c:idx val="4"/>
          <c:order val="4"/>
          <c:tx>
            <c:strRef>
              <c:f>'Form Responses 1'!$J$16</c:f>
              <c:strCache>
                <c:ptCount val="1"/>
                <c:pt idx="0">
                  <c:v>ดีมากที่สุด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h-TH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'Form Responses 1'!$K$16:$O$16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77-4AF9-AB31-453D80C3C2D3}"/>
            </c:ext>
          </c:extLst>
        </c:ser>
        <c:dLbls>
          <c:showVal val="1"/>
        </c:dLbls>
        <c:gapWidth val="115"/>
        <c:overlap val="-27"/>
        <c:axId val="52650368"/>
        <c:axId val="52651904"/>
      </c:barChart>
      <c:catAx>
        <c:axId val="52650368"/>
        <c:scaling>
          <c:orientation val="minMax"/>
        </c:scaling>
        <c:delete val="1"/>
        <c:axPos val="b"/>
        <c:majorTickMark val="none"/>
        <c:tickLblPos val="none"/>
        <c:crossAx val="52651904"/>
        <c:crosses val="autoZero"/>
        <c:auto val="1"/>
        <c:lblAlgn val="ctr"/>
        <c:lblOffset val="100"/>
      </c:catAx>
      <c:valAx>
        <c:axId val="526519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h-TH"/>
          </a:p>
        </c:txPr>
        <c:crossAx val="5265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385031617918758E-2"/>
          <c:y val="3.4076644930823588E-2"/>
          <c:w val="0.82112550192527711"/>
          <c:h val="9.324924885173253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h-TH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400"/>
      </a:pPr>
      <a:endParaRPr lang="th-TH"/>
    </a:p>
  </c:txPr>
  <c:externalData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02F992-5179-40D0-ADE7-9ED8E8CDC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77096FC-B2E8-480A-971C-1E577A9E9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B6FDD9-4398-4D4E-BD7A-8399627A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B876D8-6BF8-49D4-81F6-E2916502A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785352-B157-4C12-948A-07D1FBEB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7658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C48F82-1A68-4504-969F-E1726508A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F646340-8220-4948-8D4F-872E314A1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A803172-F800-4B5B-8DD3-028A4DB89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B8FA36-23D2-473F-8A1E-ECAD4CE3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BDE2A9D-262B-419F-9678-306905DC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80315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C231484-1E3F-4257-A893-46174B485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FC90C6B-A0BD-451D-A902-BC59B53F9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CBAF0A-98D3-4567-9B65-07F39126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FA716B-36A4-45F5-84F3-C8AB9762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BCE4CD-80C0-4773-AF07-79FDE758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0721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C1438D-1E4D-47A5-B4AD-22D20069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E0489A-4D32-4200-BFB0-383050A13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AFDA5B-AA22-4909-9A1F-0C311D176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D5A43B-A463-4B6F-AD2B-9E7F8F03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015BDB-FEB2-4101-8EC9-0EABA7235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493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1099BF-4C15-47D1-895F-73AEE7FDF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BB4BC4-B468-488E-8503-46D1F29DA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679955-FEF7-49EB-84B7-562D06BF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A6C2FE-4963-44F7-BE37-1FF35050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84E098-848F-4FC2-9F21-47F41BB7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81714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D7D5CB-8F26-4C24-BA46-C2EC6018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92589E-CBD5-4C6C-AFE3-21FD26AC9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6400221-C6C0-412B-9E66-ADFF60996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81B444-B37E-43AF-A335-C7C11F587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2983435-E1BD-4128-BAC5-0594BCF25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D94062-0C05-4E8D-9EBD-CB921EDC8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6149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8843B7-7907-40A9-989A-491A30544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048A79-14D9-4B45-961E-E59CBB02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BD996B-8FAF-42F1-ADF6-FF575EE50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714C349-2827-4AE9-899D-CEE730305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BD9F810-2C96-4093-8A56-04570AE40B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E6C0F85-1764-4090-9EFF-F6661FB3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248605B-D174-430E-833F-352B9726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275DEA-8405-4010-BC4B-0D52D99B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4560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1F7E0F-F869-4DD8-9893-384593758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8EA6C64-2617-4DFF-9072-91D5E3113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98E1191-E433-472E-84F5-0D64529E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E7ADF4C-977D-4FA6-BE5B-E8793FD4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9100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3CB8BAF-F4B0-41AF-975C-746E84C8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47087C5-30AD-418C-BC02-A94F2984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B9F7ED-8DAB-45C5-9E7A-150F5996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18344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5C02A1-A30F-4E3A-BFEB-A087E93AF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D4BE30-2F2F-47D3-A65D-0877A5078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57A123-A4AF-4520-B1FD-6809D1BA38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9EF93CD-9149-46AC-9A2F-06796CB45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BBCD5EB-144C-479D-8575-7B936E4D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B9137F2-C25C-402E-B9C2-04F31138A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197045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88308-9201-463E-9359-6D0A22FC9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E145BAD-A917-4C9B-BAA8-A50141C908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EF03C59-81D5-45CB-81A8-22A62F6A5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CCD5D2-0632-410F-BC7E-AB80C5455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27F92B6-7618-405B-AC26-787048EC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89C719F-A897-42C9-A8C4-17BD6605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75111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26F8E8D-1AE2-48F4-8FE8-F570E43B2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BFFF8-156D-4579-8F76-5C4ABBF4B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56014C-33FE-453C-A3F3-9F452B267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347E5-46CA-46A7-AE8D-80BB9D039A9C}" type="datetimeFigureOut">
              <a:rPr lang="th-TH" smtClean="0"/>
              <a:pPr/>
              <a:t>27/12/62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948E118-ECEB-492D-AFB4-830258D0DB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2FE927-ED50-4F46-9CE4-7F8C68CAE8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1F961-F9BE-4508-A485-CD4089215A2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32155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E0935E-0B92-4BE4-8B41-1B29E6970D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การประเมินผลการฝึกอบรมโดยผู้บังคับบัญชาของอายุแพทย์ที่จบการฝึกอบรมปีการศึกษา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BAAC78-196C-4095-8872-77A17A5A4E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520189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648B24-0DA8-46FF-B1B9-C36BC030A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F37538-F61B-4359-860F-86D53E113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9565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4FC25C-DE07-4EC1-B00C-54414203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47EAA8-A2B8-4DD7-BB40-5BF55AFDE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Forms response chart. Question title: ปีที่จบการศึกษา (พ.ศ.). Number of responses: 8 responses.">
            <a:extLst>
              <a:ext uri="{FF2B5EF4-FFF2-40B4-BE49-F238E27FC236}">
                <a16:creationId xmlns:a16="http://schemas.microsoft.com/office/drawing/2014/main" xmlns="" id="{691C70DE-2CDE-48E9-B38D-A5748F718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30225"/>
            <a:ext cx="12192000" cy="579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3754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2FB4D2-B995-4467-A7F3-9E0D121C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6850941-762C-43D1-AD5D-973FBB3D2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050" name="Picture 2" descr="Forms response chart. Question title: ลักษณะหน่วยงานที่ปฏิบัติงาน. Number of responses: 9 responses.">
            <a:extLst>
              <a:ext uri="{FF2B5EF4-FFF2-40B4-BE49-F238E27FC236}">
                <a16:creationId xmlns:a16="http://schemas.microsoft.com/office/drawing/2014/main" xmlns="" id="{67438620-275F-4010-8A69-35FD9BB3D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863600"/>
            <a:ext cx="12192000" cy="512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47DACAF-4BB3-4D8B-990C-3F60AE521FCC}"/>
              </a:ext>
            </a:extLst>
          </p:cNvPr>
          <p:cNvSpPr txBox="1"/>
          <p:nvPr/>
        </p:nvSpPr>
        <p:spPr>
          <a:xfrm>
            <a:off x="7073462" y="4204138"/>
            <a:ext cx="409904" cy="533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endParaRPr lang="th-TH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87EEC75-B08A-4EE3-8F9E-C8BA0C3A82CA}"/>
              </a:ext>
            </a:extLst>
          </p:cNvPr>
          <p:cNvSpPr txBox="1"/>
          <p:nvPr/>
        </p:nvSpPr>
        <p:spPr>
          <a:xfrm>
            <a:off x="7073462" y="3534815"/>
            <a:ext cx="409904" cy="533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th-TH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DB6DE12-2687-4FFB-B1DD-C0AD58BA4429}"/>
              </a:ext>
            </a:extLst>
          </p:cNvPr>
          <p:cNvSpPr txBox="1"/>
          <p:nvPr/>
        </p:nvSpPr>
        <p:spPr>
          <a:xfrm>
            <a:off x="7073462" y="4527552"/>
            <a:ext cx="409904" cy="533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th-TH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F5C6712-04C4-42F2-9C96-C3E7B54A3DCC}"/>
              </a:ext>
            </a:extLst>
          </p:cNvPr>
          <p:cNvSpPr txBox="1"/>
          <p:nvPr/>
        </p:nvSpPr>
        <p:spPr>
          <a:xfrm>
            <a:off x="7073462" y="2191354"/>
            <a:ext cx="409904" cy="533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th-TH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9FFF695-90B4-4082-90CA-7D80365F786C}"/>
              </a:ext>
            </a:extLst>
          </p:cNvPr>
          <p:cNvSpPr txBox="1"/>
          <p:nvPr/>
        </p:nvSpPr>
        <p:spPr>
          <a:xfrm>
            <a:off x="7073462" y="2557083"/>
            <a:ext cx="409904" cy="533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xmlns="" val="139526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948DA3-F0A5-4020-B5A0-D39A42BA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89AD52-8B18-46F7-953C-D4AAE9DC4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3074" name="Picture 2" descr="Forms response chart. Question title: ความสามารถด้านการดูแลผู้ป่วย. Number of responses: .">
            <a:extLst>
              <a:ext uri="{FF2B5EF4-FFF2-40B4-BE49-F238E27FC236}">
                <a16:creationId xmlns:a16="http://schemas.microsoft.com/office/drawing/2014/main" xmlns="" id="{FA695BFF-7A3C-4CD0-8DB9-143D28739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7343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B881D2-3F1D-4D53-8A94-25D9EB2F7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9305FD-7E81-4CBB-962E-30AE7F4ED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098" name="Picture 2" descr="Forms response chart. Question title: ความรู้ความสามารถทางอายุรศาสตร์. Number of responses: .">
            <a:extLst>
              <a:ext uri="{FF2B5EF4-FFF2-40B4-BE49-F238E27FC236}">
                <a16:creationId xmlns:a16="http://schemas.microsoft.com/office/drawing/2014/main" xmlns="" id="{9E120A41-12DE-48F6-B085-B47903D06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25175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1736E7-E2A7-4B53-BDF3-A92FD93EF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431A9F-B52F-4A90-AAF5-B1494D435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122" name="Picture 2" descr="Forms response chart. Question title: System-based practice. Number of responses: .">
            <a:extLst>
              <a:ext uri="{FF2B5EF4-FFF2-40B4-BE49-F238E27FC236}">
                <a16:creationId xmlns:a16="http://schemas.microsoft.com/office/drawing/2014/main" xmlns="" id="{CF460759-A64F-44E4-9F32-7A0A775D4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7572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58DC01-8C01-4CB3-BE14-76A616976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13470B-A025-46C4-ACE5-D06A3643F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146" name="Picture 2" descr="Forms response chart. Question title: ความเป็นมืออาชีพ. Number of responses: .">
            <a:extLst>
              <a:ext uri="{FF2B5EF4-FFF2-40B4-BE49-F238E27FC236}">
                <a16:creationId xmlns:a16="http://schemas.microsoft.com/office/drawing/2014/main" xmlns="" id="{5CBD66E7-C2D5-4A06-B5DC-579C99F9F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53015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A0CD34-77DB-4865-B5AA-9163D29A1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9F6A45-857F-4682-8565-E7F015CBB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170" name="Picture 2" descr="Forms response chart. Question title: การเรียนรู้จากการปฏิบัติ. Number of responses: .">
            <a:extLst>
              <a:ext uri="{FF2B5EF4-FFF2-40B4-BE49-F238E27FC236}">
                <a16:creationId xmlns:a16="http://schemas.microsoft.com/office/drawing/2014/main" xmlns="" id="{4CF9BAFD-3D84-4BF4-B638-AB6D2D48C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7675"/>
            <a:ext cx="12192000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2060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0B3C8-16F6-46A8-8CB7-DC9DD8694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ทักษะความสัมพันธ์ระหว่างบุคคล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F6F075CB-51FB-45F2-9A28-907B6FA97F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37014323"/>
              </p:ext>
            </p:extLst>
          </p:nvPr>
        </p:nvGraphicFramePr>
        <p:xfrm>
          <a:off x="1169801" y="1731328"/>
          <a:ext cx="9669517" cy="373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1ACF2FA-F85D-4D33-8ED9-BE56864EF6F6}"/>
              </a:ext>
            </a:extLst>
          </p:cNvPr>
          <p:cNvSpPr/>
          <p:nvPr/>
        </p:nvSpPr>
        <p:spPr>
          <a:xfrm rot="20748576">
            <a:off x="670561" y="5228414"/>
            <a:ext cx="2505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ความสามารถในการติดต่อสื่อสาร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1FF325C-8F9A-43AE-9286-6F0D9D3E6630}"/>
              </a:ext>
            </a:extLst>
          </p:cNvPr>
          <p:cNvSpPr/>
          <p:nvPr/>
        </p:nvSpPr>
        <p:spPr>
          <a:xfrm rot="20748576">
            <a:off x="2559488" y="5266025"/>
            <a:ext cx="2520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การทำงานเป็นทีมสหสาขาวิชาชีพ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73ED27E-B0BA-4361-A68F-611E08BCAACA}"/>
              </a:ext>
            </a:extLst>
          </p:cNvPr>
          <p:cNvSpPr/>
          <p:nvPr/>
        </p:nvSpPr>
        <p:spPr>
          <a:xfrm rot="20748576">
            <a:off x="4734471" y="5223966"/>
            <a:ext cx="2089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ยอมรับฟังความคิดเห็นผู้อื่น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3D91A4E-23B9-449A-B4B6-9532DF42DA3E}"/>
              </a:ext>
            </a:extLst>
          </p:cNvPr>
          <p:cNvSpPr/>
          <p:nvPr/>
        </p:nvSpPr>
        <p:spPr>
          <a:xfrm rot="20748576">
            <a:off x="6558248" y="5263956"/>
            <a:ext cx="21499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การสอนและถ่ายทอดความรู้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4EBCA47-A369-438C-9032-85568E46CEC6}"/>
              </a:ext>
            </a:extLst>
          </p:cNvPr>
          <p:cNvSpPr/>
          <p:nvPr/>
        </p:nvSpPr>
        <p:spPr>
          <a:xfrm rot="20748576">
            <a:off x="8266566" y="5266707"/>
            <a:ext cx="2172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2000" dirty="0"/>
              <a:t>การสื่อสารภาษาต่างประเทศ</a:t>
            </a:r>
          </a:p>
        </p:txBody>
      </p:sp>
    </p:spTree>
    <p:extLst>
      <p:ext uri="{BB962C8B-B14F-4D97-AF65-F5344CB8AC3E}">
        <p14:creationId xmlns:p14="http://schemas.microsoft.com/office/powerpoint/2010/main" xmlns="" val="268494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47</Words>
  <Application>Microsoft Office PowerPoint</Application>
  <PresentationFormat>กำหนดเอง</PresentationFormat>
  <Paragraphs>12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Office Theme</vt:lpstr>
      <vt:lpstr>การประเมินผลการฝึกอบรมโดยผู้บังคับบัญชาของอายุแพทย์ที่จบการฝึกอบรมปีการศึกษา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ทักษะความสัมพันธ์ระหว่างบุคคล</vt:lpstr>
      <vt:lpstr>ภาพนิ่ง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การประเมินผลการฝึกอบรมโดยผู้บังคับบัญชาของอายุแพทย์ที่จบการฝึกอบรมปีการศึกษา</dc:title>
  <dc:creator>theerapat orprayoon</dc:creator>
  <cp:lastModifiedBy>DELL</cp:lastModifiedBy>
  <cp:revision>2</cp:revision>
  <dcterms:created xsi:type="dcterms:W3CDTF">2019-12-14T17:13:54Z</dcterms:created>
  <dcterms:modified xsi:type="dcterms:W3CDTF">2019-12-27T03:16:49Z</dcterms:modified>
</cp:coreProperties>
</file>